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34"/>
  </p:notesMasterIdLst>
  <p:sldIdLst>
    <p:sldId id="258" r:id="rId5"/>
    <p:sldId id="283" r:id="rId6"/>
    <p:sldId id="285" r:id="rId7"/>
    <p:sldId id="287" r:id="rId8"/>
    <p:sldId id="284" r:id="rId9"/>
    <p:sldId id="286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310" r:id="rId19"/>
    <p:sldId id="297" r:id="rId20"/>
    <p:sldId id="296" r:id="rId21"/>
    <p:sldId id="298" r:id="rId22"/>
    <p:sldId id="299" r:id="rId23"/>
    <p:sldId id="300" r:id="rId24"/>
    <p:sldId id="304" r:id="rId25"/>
    <p:sldId id="303" r:id="rId26"/>
    <p:sldId id="305" r:id="rId27"/>
    <p:sldId id="308" r:id="rId28"/>
    <p:sldId id="312" r:id="rId29"/>
    <p:sldId id="311" r:id="rId30"/>
    <p:sldId id="306" r:id="rId31"/>
    <p:sldId id="309" r:id="rId32"/>
    <p:sldId id="307" r:id="rId33"/>
  </p:sldIdLst>
  <p:sldSz cx="12192000" cy="6858000"/>
  <p:notesSz cx="6858000" cy="9144000"/>
  <p:embeddedFontLst>
    <p:embeddedFont>
      <p:font typeface="나눔바른고딕OTF" panose="020B0600000101010101" charset="-127"/>
      <p:regular r:id="rId35"/>
      <p:bold r:id="rId36"/>
    </p:embeddedFont>
    <p:embeddedFont>
      <p:font typeface="나눔스퀘어 Bold" panose="020B0600000101010101" pitchFamily="50" charset="-127"/>
      <p:bold r:id="rId37"/>
    </p:embeddedFont>
    <p:embeddedFont>
      <p:font typeface="나눔스퀘어 ExtraBold" panose="020B0600000101010101" pitchFamily="50" charset="-12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00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A68C55-5D8C-4BA3-BE4B-910BB8E736D2}" v="8" dt="2025-05-31T05:56:26.647"/>
    <p1510:client id="{FF9540A0-7CB3-4A25-8068-B28B06435BC9}" v="1" dt="2025-05-31T06:05:24.2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618" autoAdjust="0"/>
  </p:normalViewPr>
  <p:slideViewPr>
    <p:cSldViewPr snapToGrid="0">
      <p:cViewPr varScale="1">
        <p:scale>
          <a:sx n="86" d="100"/>
          <a:sy n="86" d="100"/>
        </p:scale>
        <p:origin x="98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재현 송" userId="59b36c7d67039b31" providerId="LiveId" clId="{DBA68C55-5D8C-4BA3-BE4B-910BB8E736D2}"/>
    <pc:docChg chg="custSel modSld">
      <pc:chgData name="재현 송" userId="59b36c7d67039b31" providerId="LiveId" clId="{DBA68C55-5D8C-4BA3-BE4B-910BB8E736D2}" dt="2025-05-31T05:56:26.647" v="4661"/>
      <pc:docMkLst>
        <pc:docMk/>
      </pc:docMkLst>
      <pc:sldChg chg="addSp delSp modSp modNotesTx">
        <pc:chgData name="재현 송" userId="59b36c7d67039b31" providerId="LiveId" clId="{DBA68C55-5D8C-4BA3-BE4B-910BB8E736D2}" dt="2025-05-31T05:56:26.647" v="4661"/>
        <pc:sldMkLst>
          <pc:docMk/>
          <pc:sldMk cId="33667596" sldId="258"/>
        </pc:sldMkLst>
        <pc:picChg chg="add del mod">
          <ac:chgData name="재현 송" userId="59b36c7d67039b31" providerId="LiveId" clId="{DBA68C55-5D8C-4BA3-BE4B-910BB8E736D2}" dt="2025-05-31T05:49:07.436" v="4659"/>
          <ac:picMkLst>
            <pc:docMk/>
            <pc:sldMk cId="33667596" sldId="258"/>
            <ac:picMk id="3" creationId="{6786FFCF-CB88-902F-58EA-7E4882DAB870}"/>
          </ac:picMkLst>
        </pc:picChg>
        <pc:picChg chg="add del mod">
          <ac:chgData name="재현 송" userId="59b36c7d67039b31" providerId="LiveId" clId="{DBA68C55-5D8C-4BA3-BE4B-910BB8E736D2}" dt="2025-05-31T05:49:50.020" v="4660"/>
          <ac:picMkLst>
            <pc:docMk/>
            <pc:sldMk cId="33667596" sldId="258"/>
            <ac:picMk id="4" creationId="{AD5F3C16-D40F-D180-7843-3239D1B7C96A}"/>
          </ac:picMkLst>
        </pc:picChg>
        <pc:picChg chg="add del mod">
          <ac:chgData name="재현 송" userId="59b36c7d67039b31" providerId="LiveId" clId="{DBA68C55-5D8C-4BA3-BE4B-910BB8E736D2}" dt="2025-05-31T05:56:26.647" v="4661"/>
          <ac:picMkLst>
            <pc:docMk/>
            <pc:sldMk cId="33667596" sldId="258"/>
            <ac:picMk id="5" creationId="{7A0A9A25-A6AE-2836-F948-15891F8BBD4A}"/>
          </ac:picMkLst>
        </pc:picChg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33667596" sldId="258"/>
            <ac:picMk id="7" creationId="{FD18152E-2B72-59EE-E13E-8D22C77C913E}"/>
          </ac:picMkLst>
        </pc:picChg>
      </pc:sldChg>
      <pc:sldChg chg="addSp delSp modSp modNotesTx">
        <pc:chgData name="재현 송" userId="59b36c7d67039b31" providerId="LiveId" clId="{DBA68C55-5D8C-4BA3-BE4B-910BB8E736D2}" dt="2025-05-31T05:56:26.647" v="4661"/>
        <pc:sldMkLst>
          <pc:docMk/>
          <pc:sldMk cId="1455590648" sldId="283"/>
        </pc:sldMkLst>
        <pc:picChg chg="add del mod">
          <ac:chgData name="재현 송" userId="59b36c7d67039b31" providerId="LiveId" clId="{DBA68C55-5D8C-4BA3-BE4B-910BB8E736D2}" dt="2025-05-31T05:56:26.647" v="4661"/>
          <ac:picMkLst>
            <pc:docMk/>
            <pc:sldMk cId="1455590648" sldId="283"/>
            <ac:picMk id="4" creationId="{31BF8DB8-C741-0F7D-1806-E80A8D4C3EB2}"/>
          </ac:picMkLst>
        </pc:picChg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1455590648" sldId="283"/>
            <ac:picMk id="6" creationId="{633E4259-94CD-9A59-C8B8-C6C36D7F9CE2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1912687064" sldId="284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1912687064" sldId="284"/>
            <ac:picMk id="4" creationId="{B1406C4A-AF8A-B94C-AA55-4811FDA33879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475646022" sldId="285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475646022" sldId="285"/>
            <ac:picMk id="5" creationId="{B929652F-03B9-DEB9-6F98-D2F9510C6863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1363615940" sldId="286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1363615940" sldId="286"/>
            <ac:picMk id="4" creationId="{07D15108-A1DB-BD60-45F4-AB9E7CD08A9C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3079746776" sldId="287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3079746776" sldId="287"/>
            <ac:picMk id="4" creationId="{08B39AF2-639F-3DE8-9198-9E335D0C9795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4194735956" sldId="288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4194735956" sldId="288"/>
            <ac:picMk id="4" creationId="{931EF99C-5C6C-1C96-26FE-EADA9302910C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2345574757" sldId="289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2345574757" sldId="289"/>
            <ac:picMk id="4" creationId="{F31F3419-B88B-1C0A-4BAB-2BA5B7146839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1756135709" sldId="290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1756135709" sldId="290"/>
            <ac:picMk id="4" creationId="{C6C0201F-869A-D2B6-6634-FE499037C820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2264612793" sldId="291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2264612793" sldId="291"/>
            <ac:picMk id="4" creationId="{64FD1C95-7F38-8136-8753-D47B3A721A04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2982398195" sldId="292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2982398195" sldId="292"/>
            <ac:picMk id="8" creationId="{B7C5E52F-8320-666B-F22B-0309277E98B3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2335626488" sldId="293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2335626488" sldId="293"/>
            <ac:picMk id="4" creationId="{67D0EC79-8D42-AFA9-CB48-9164122A39DF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484980713" sldId="294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484980713" sldId="294"/>
            <ac:picMk id="6" creationId="{84DAF117-F830-C299-E8DD-F073392E3E66}"/>
          </ac:picMkLst>
        </pc:picChg>
      </pc:sldChg>
      <pc:sldChg chg="addSp modSp modNotesTx">
        <pc:chgData name="재현 송" userId="59b36c7d67039b31" providerId="LiveId" clId="{DBA68C55-5D8C-4BA3-BE4B-910BB8E736D2}" dt="2025-05-31T05:56:26.647" v="4661"/>
        <pc:sldMkLst>
          <pc:docMk/>
          <pc:sldMk cId="3911009774" sldId="295"/>
        </pc:sldMkLst>
        <pc:picChg chg="add mod">
          <ac:chgData name="재현 송" userId="59b36c7d67039b31" providerId="LiveId" clId="{DBA68C55-5D8C-4BA3-BE4B-910BB8E736D2}" dt="2025-05-31T05:56:26.647" v="4661"/>
          <ac:picMkLst>
            <pc:docMk/>
            <pc:sldMk cId="3911009774" sldId="295"/>
            <ac:picMk id="5" creationId="{A3172B6A-AF9C-4AD3-3A8B-D86F204E3328}"/>
          </ac:picMkLst>
        </pc:picChg>
      </pc:sldChg>
    </pc:docChg>
  </pc:docChgLst>
  <pc:docChgLst>
    <pc:chgData name="재현 송" userId="59b36c7d67039b31" providerId="LiveId" clId="{FF9540A0-7CB3-4A25-8068-B28B06435BC9}"/>
    <pc:docChg chg="modSld">
      <pc:chgData name="재현 송" userId="59b36c7d67039b31" providerId="LiveId" clId="{FF9540A0-7CB3-4A25-8068-B28B06435BC9}" dt="2025-05-31T06:05:24.296" v="0"/>
      <pc:docMkLst>
        <pc:docMk/>
      </pc:docMkLst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3667596" sldId="258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3667596" sldId="258"/>
            <ac:picMk id="7" creationId="{FD18152E-2B72-59EE-E13E-8D22C77C913E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455590648" sldId="283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455590648" sldId="283"/>
            <ac:picMk id="6" creationId="{633E4259-94CD-9A59-C8B8-C6C36D7F9CE2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912687064" sldId="284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912687064" sldId="284"/>
            <ac:picMk id="4" creationId="{B1406C4A-AF8A-B94C-AA55-4811FDA33879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475646022" sldId="285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475646022" sldId="285"/>
            <ac:picMk id="5" creationId="{B929652F-03B9-DEB9-6F98-D2F9510C6863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363615940" sldId="286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363615940" sldId="286"/>
            <ac:picMk id="4" creationId="{07D15108-A1DB-BD60-45F4-AB9E7CD08A9C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079746776" sldId="287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079746776" sldId="287"/>
            <ac:picMk id="4" creationId="{08B39AF2-639F-3DE8-9198-9E335D0C9795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4194735956" sldId="288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4194735956" sldId="288"/>
            <ac:picMk id="4" creationId="{931EF99C-5C6C-1C96-26FE-EADA9302910C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345574757" sldId="289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345574757" sldId="289"/>
            <ac:picMk id="4" creationId="{F31F3419-B88B-1C0A-4BAB-2BA5B7146839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756135709" sldId="290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756135709" sldId="290"/>
            <ac:picMk id="4" creationId="{C6C0201F-869A-D2B6-6634-FE499037C820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264612793" sldId="291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264612793" sldId="291"/>
            <ac:picMk id="4" creationId="{64FD1C95-7F38-8136-8753-D47B3A721A04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982398195" sldId="292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982398195" sldId="292"/>
            <ac:picMk id="8" creationId="{B7C5E52F-8320-666B-F22B-0309277E98B3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335626488" sldId="293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335626488" sldId="293"/>
            <ac:picMk id="4" creationId="{67D0EC79-8D42-AFA9-CB48-9164122A39DF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484980713" sldId="294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484980713" sldId="294"/>
            <ac:picMk id="6" creationId="{84DAF117-F830-C299-E8DD-F073392E3E66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911009774" sldId="295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911009774" sldId="295"/>
            <ac:picMk id="5" creationId="{A3172B6A-AF9C-4AD3-3A8B-D86F204E3328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104511271" sldId="296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104511271" sldId="296"/>
            <ac:picMk id="14" creationId="{1A7F0A12-3179-F71E-0707-C927AF7F5630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416096097" sldId="297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416096097" sldId="297"/>
            <ac:picMk id="7" creationId="{8C62F04A-7AF7-C846-6317-25489518C12C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127123027" sldId="298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127123027" sldId="298"/>
            <ac:picMk id="20" creationId="{FED65351-4C88-6830-45B8-E6360B4EC44E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549296509" sldId="299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549296509" sldId="299"/>
            <ac:picMk id="19" creationId="{B69F18A1-371D-7C3E-1DD5-44000538FB20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148960592" sldId="300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148960592" sldId="300"/>
            <ac:picMk id="25" creationId="{07BD24FE-72D0-0719-4AAE-5E05E063AD29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402001172" sldId="303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402001172" sldId="303"/>
            <ac:picMk id="21" creationId="{C6897082-407A-5D65-753F-BC8CAF31CE46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284109" sldId="304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284109" sldId="304"/>
            <ac:picMk id="10" creationId="{BD6C5DF3-30CB-9632-5AF7-8CEE3084B6E1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056851578" sldId="305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056851578" sldId="305"/>
            <ac:picMk id="14" creationId="{9AEF9517-3A76-E296-6B02-51EDD634BC8D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493721913" sldId="306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493721913" sldId="306"/>
            <ac:picMk id="6" creationId="{2D2604D9-1406-B9F4-9417-16F51EAFEA3A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708740352" sldId="307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708740352" sldId="307"/>
            <ac:picMk id="6" creationId="{E71EBA0C-6CB8-E897-061B-CAAC2CC38511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479950244" sldId="308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479950244" sldId="308"/>
            <ac:picMk id="13" creationId="{8C305F56-2647-459C-8F4C-4A65EEAE81E0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717147528" sldId="309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717147528" sldId="309"/>
            <ac:picMk id="12" creationId="{89E8879D-5415-DC9B-C40B-B277B30F7599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718326614" sldId="310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718326614" sldId="310"/>
            <ac:picMk id="24" creationId="{140B4C35-2A90-A6C0-B9B2-B8F83516D8D8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1124589709" sldId="311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1124589709" sldId="311"/>
            <ac:picMk id="6" creationId="{0D32D127-2342-2FEE-DB5D-7B2A480ABF41}"/>
          </ac:picMkLst>
        </pc:picChg>
      </pc:sldChg>
      <pc:sldChg chg="delSp modTransition modAnim">
        <pc:chgData name="재현 송" userId="59b36c7d67039b31" providerId="LiveId" clId="{FF9540A0-7CB3-4A25-8068-B28B06435BC9}" dt="2025-05-31T06:05:24.296" v="0"/>
        <pc:sldMkLst>
          <pc:docMk/>
          <pc:sldMk cId="3350404168" sldId="312"/>
        </pc:sldMkLst>
        <pc:picChg chg="del">
          <ac:chgData name="재현 송" userId="59b36c7d67039b31" providerId="LiveId" clId="{FF9540A0-7CB3-4A25-8068-B28B06435BC9}" dt="2025-05-31T06:05:24.296" v="0"/>
          <ac:picMkLst>
            <pc:docMk/>
            <pc:sldMk cId="3350404168" sldId="312"/>
            <ac:picMk id="9" creationId="{9C6EC5EA-11DA-D6C9-2E49-8180782EDB7B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6E9A8-20BE-46B5-80DA-CCBC10905D7F}" type="datetimeFigureOut">
              <a:rPr lang="ko-KR" altLang="en-US" smtClean="0"/>
              <a:t>2025-05-31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9BFA9-B207-4097-8A2E-60F1F1BF0F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65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 err="1"/>
              <a:t>멀티태스크</a:t>
            </a:r>
            <a:r>
              <a:rPr lang="ko-KR" altLang="en-US" dirty="0"/>
              <a:t> 러닝을 활용한 </a:t>
            </a:r>
            <a:r>
              <a:rPr lang="en-US" altLang="ko-KR" dirty="0"/>
              <a:t>PVT v2 </a:t>
            </a:r>
            <a:r>
              <a:rPr lang="ko-KR" altLang="en-US" dirty="0"/>
              <a:t>프레임워크 성능개선을 주제로 한 </a:t>
            </a:r>
            <a:r>
              <a:rPr lang="en-US" altLang="ko-KR" dirty="0"/>
              <a:t>8</a:t>
            </a:r>
            <a:r>
              <a:rPr lang="ko-KR" altLang="en-US" dirty="0"/>
              <a:t>조의 테스트 결과 발표 시작하겠습니다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718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설문 문항은 총 네 가지로</a:t>
            </a:r>
            <a:r>
              <a:rPr lang="en-US" altLang="ko-KR" dirty="0"/>
              <a:t>, MTL</a:t>
            </a:r>
            <a:r>
              <a:rPr lang="ko-KR" altLang="en-US" dirty="0"/>
              <a:t>의 상용화 가능성</a:t>
            </a:r>
            <a:r>
              <a:rPr lang="en-US" altLang="ko-KR" dirty="0"/>
              <a:t>, MTL</a:t>
            </a:r>
            <a:r>
              <a:rPr lang="ko-KR" altLang="en-US" dirty="0"/>
              <a:t>과 </a:t>
            </a:r>
            <a:r>
              <a:rPr lang="en-US" altLang="ko-KR" dirty="0"/>
              <a:t>STL</a:t>
            </a:r>
            <a:r>
              <a:rPr lang="ko-KR" altLang="en-US" dirty="0"/>
              <a:t>의 비교</a:t>
            </a:r>
            <a:r>
              <a:rPr lang="en-US" altLang="ko-KR" dirty="0"/>
              <a:t>, MTL</a:t>
            </a:r>
            <a:r>
              <a:rPr lang="ko-KR" altLang="en-US" dirty="0"/>
              <a:t>의 유효성 검증 필요성</a:t>
            </a:r>
            <a:r>
              <a:rPr lang="en-US" altLang="ko-KR" dirty="0"/>
              <a:t>, </a:t>
            </a:r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발전에 </a:t>
            </a:r>
            <a:r>
              <a:rPr lang="en-US" altLang="ko-KR" dirty="0"/>
              <a:t>MTL</a:t>
            </a:r>
            <a:r>
              <a:rPr lang="ko-KR" altLang="en-US" dirty="0"/>
              <a:t>의 기여 가능성입니다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7648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설문 결과는 사진에서 볼 수 있듯이 대부분의 설문 참여자가 </a:t>
            </a:r>
            <a:r>
              <a:rPr lang="en-US" altLang="ko-KR" dirty="0"/>
              <a:t>MTL</a:t>
            </a:r>
            <a:r>
              <a:rPr lang="ko-KR" altLang="en-US" dirty="0"/>
              <a:t>에 대해 긍정적인 의견을 보였습니다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429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MTL</a:t>
            </a:r>
            <a:r>
              <a:rPr lang="ko-KR" altLang="en-US" dirty="0"/>
              <a:t>의 상용화 가능성을 높게 평가하였고</a:t>
            </a:r>
            <a:r>
              <a:rPr lang="en-US" altLang="ko-KR" dirty="0"/>
              <a:t>, MTL</a:t>
            </a:r>
            <a:r>
              <a:rPr lang="ko-KR" altLang="en-US" dirty="0"/>
              <a:t>이 </a:t>
            </a:r>
            <a:r>
              <a:rPr lang="en-US" altLang="ko-KR" dirty="0"/>
              <a:t>STL</a:t>
            </a:r>
            <a:r>
              <a:rPr lang="ko-KR" altLang="en-US" dirty="0"/>
              <a:t>보다 유용할 것이며</a:t>
            </a:r>
            <a:r>
              <a:rPr lang="en-US" altLang="ko-KR" dirty="0"/>
              <a:t>, </a:t>
            </a:r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발전에도 기여할 것이라고 평가하였습니다</a:t>
            </a:r>
            <a:r>
              <a:rPr lang="en-US" altLang="ko-KR" dirty="0"/>
              <a:t>. </a:t>
            </a:r>
            <a:r>
              <a:rPr lang="ko-KR" altLang="en-US" dirty="0"/>
              <a:t>하지만 동시에 </a:t>
            </a:r>
            <a:r>
              <a:rPr lang="en-US" altLang="ko-KR" dirty="0"/>
              <a:t>MTL</a:t>
            </a:r>
            <a:r>
              <a:rPr lang="ko-KR" altLang="en-US" dirty="0"/>
              <a:t>의 유효성 검증도 필요한 상황이라는 결과가 나왔습니다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430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연구의 핵심 아이디어는 다음과 같습니다</a:t>
            </a:r>
            <a:r>
              <a:rPr lang="en-US" altLang="ko-KR" dirty="0"/>
              <a:t>. </a:t>
            </a:r>
            <a:r>
              <a:rPr lang="ko-KR" altLang="en-US" dirty="0"/>
              <a:t>우선 기존의 </a:t>
            </a:r>
            <a:r>
              <a:rPr lang="en-US" altLang="ko-KR" dirty="0"/>
              <a:t>STL </a:t>
            </a:r>
            <a:r>
              <a:rPr lang="ko-KR" altLang="en-US" dirty="0"/>
              <a:t>모형인 </a:t>
            </a:r>
            <a:r>
              <a:rPr lang="en-US" altLang="ko-KR" dirty="0"/>
              <a:t>PVT v2</a:t>
            </a:r>
            <a:r>
              <a:rPr lang="ko-KR" altLang="en-US" dirty="0"/>
              <a:t>를 </a:t>
            </a:r>
            <a:r>
              <a:rPr lang="en-US" altLang="ko-KR" dirty="0"/>
              <a:t>Hard/Soft Sharing </a:t>
            </a:r>
            <a:r>
              <a:rPr lang="ko-KR" altLang="en-US" dirty="0"/>
              <a:t>구조를 활용하여 </a:t>
            </a:r>
            <a:r>
              <a:rPr lang="en-US" altLang="ko-KR" dirty="0"/>
              <a:t>MTL </a:t>
            </a:r>
            <a:r>
              <a:rPr lang="ko-KR" altLang="en-US" dirty="0"/>
              <a:t>구조로 확장합니다</a:t>
            </a:r>
            <a:r>
              <a:rPr lang="en-US" altLang="ko-KR" dirty="0"/>
              <a:t>. </a:t>
            </a:r>
            <a:r>
              <a:rPr lang="ko-KR" altLang="en-US" dirty="0"/>
              <a:t>그 후 자율주행 분야에서 활용되는 분류</a:t>
            </a:r>
            <a:r>
              <a:rPr lang="en-US" altLang="ko-KR" dirty="0"/>
              <a:t>, </a:t>
            </a:r>
            <a:r>
              <a:rPr lang="ko-KR" altLang="en-US" dirty="0"/>
              <a:t>탐지</a:t>
            </a:r>
            <a:r>
              <a:rPr lang="en-US" altLang="ko-KR" dirty="0"/>
              <a:t>, </a:t>
            </a:r>
            <a:r>
              <a:rPr lang="ko-KR" altLang="en-US" dirty="0"/>
              <a:t>분할 데이터셋을 이용해 학습시키고</a:t>
            </a:r>
            <a:r>
              <a:rPr lang="en-US" altLang="ko-KR" dirty="0"/>
              <a:t>, </a:t>
            </a:r>
            <a:r>
              <a:rPr lang="ko-KR" altLang="en-US" dirty="0"/>
              <a:t>정량적 지표로 기존 </a:t>
            </a:r>
            <a:r>
              <a:rPr lang="en-US" altLang="ko-KR" dirty="0"/>
              <a:t>STL/MTL </a:t>
            </a:r>
            <a:r>
              <a:rPr lang="ko-KR" altLang="en-US" dirty="0"/>
              <a:t>모형들과 성능 비교를 진행합니다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91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STL </a:t>
            </a:r>
            <a:r>
              <a:rPr lang="ko-KR" altLang="en-US" dirty="0"/>
              <a:t>모형은 자율주행 분야에서 사용하기 어려운 부분이 크게 네 가지가 있습니다</a:t>
            </a:r>
            <a:r>
              <a:rPr lang="en-US" altLang="ko-KR" dirty="0"/>
              <a:t>. </a:t>
            </a:r>
            <a:r>
              <a:rPr lang="ko-KR" altLang="en-US" dirty="0"/>
              <a:t>우선 구조와 확장성 방면에서 </a:t>
            </a:r>
            <a:r>
              <a:rPr lang="en-US" altLang="ko-KR" dirty="0"/>
              <a:t>STL</a:t>
            </a:r>
            <a:r>
              <a:rPr lang="ko-KR" altLang="en-US" dirty="0"/>
              <a:t>은 한 모델이 하나의 태스크만 작업 가능하므로</a:t>
            </a:r>
            <a:r>
              <a:rPr lang="en-US" altLang="ko-KR" dirty="0"/>
              <a:t>, </a:t>
            </a:r>
            <a:r>
              <a:rPr lang="ko-KR" altLang="en-US" dirty="0"/>
              <a:t>다중 작업에서</a:t>
            </a:r>
            <a:r>
              <a:rPr lang="en-US" altLang="ko-KR" dirty="0"/>
              <a:t> </a:t>
            </a:r>
            <a:r>
              <a:rPr lang="ko-KR" altLang="en-US" dirty="0"/>
              <a:t>여러 개의 모델이 필요합니다</a:t>
            </a:r>
            <a:r>
              <a:rPr lang="en-US" altLang="ko-KR" dirty="0"/>
              <a:t>. </a:t>
            </a:r>
            <a:r>
              <a:rPr lang="ko-KR" altLang="en-US" dirty="0"/>
              <a:t>저희는 이것을 </a:t>
            </a:r>
            <a:r>
              <a:rPr lang="en-US" altLang="ko-KR" dirty="0"/>
              <a:t>PVT v2</a:t>
            </a:r>
            <a:r>
              <a:rPr lang="ko-KR" altLang="en-US" dirty="0"/>
              <a:t>에 </a:t>
            </a:r>
            <a:r>
              <a:rPr lang="en-US" altLang="ko-KR" dirty="0"/>
              <a:t>MTL</a:t>
            </a:r>
            <a:r>
              <a:rPr lang="ko-KR" altLang="en-US" dirty="0"/>
              <a:t>을 적용하여 공유 구조를 설계</a:t>
            </a:r>
            <a:r>
              <a:rPr lang="en-US" altLang="ko-KR" dirty="0"/>
              <a:t>, </a:t>
            </a:r>
            <a:r>
              <a:rPr lang="ko-KR" altLang="en-US" dirty="0"/>
              <a:t>공유 백본을 사용함으로써 해결했습니다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성능 평가 방면에서는 </a:t>
            </a:r>
            <a:r>
              <a:rPr lang="en-US" altLang="ko-KR" dirty="0"/>
              <a:t>STL </a:t>
            </a:r>
            <a:r>
              <a:rPr lang="ko-KR" altLang="en-US" dirty="0"/>
              <a:t>구조는 단일 태스크의 성능만 평가 가능한 반면</a:t>
            </a:r>
            <a:r>
              <a:rPr lang="en-US" altLang="ko-KR" dirty="0"/>
              <a:t>, MTL </a:t>
            </a:r>
            <a:r>
              <a:rPr lang="ko-KR" altLang="en-US" dirty="0"/>
              <a:t>구조는 학습시킨 데이터셋에 따다 다양한 성능 평가가 가능합니다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 학습 효율성에서 </a:t>
            </a:r>
            <a:r>
              <a:rPr lang="en-US" altLang="ko-KR" dirty="0"/>
              <a:t>STL </a:t>
            </a:r>
            <a:r>
              <a:rPr lang="ko-KR" altLang="en-US" dirty="0"/>
              <a:t>구조는 </a:t>
            </a:r>
            <a:r>
              <a:rPr lang="en-US" altLang="ko-KR" dirty="0"/>
              <a:t>Task</a:t>
            </a:r>
            <a:r>
              <a:rPr lang="ko-KR" altLang="en-US" dirty="0"/>
              <a:t>별 학습으로 시간과 자원 소모가 큰데</a:t>
            </a:r>
            <a:r>
              <a:rPr lang="en-US" altLang="ko-KR" dirty="0"/>
              <a:t>, </a:t>
            </a:r>
            <a:r>
              <a:rPr lang="ko-KR" altLang="en-US" dirty="0"/>
              <a:t>저희는 이것을 공유 백본을 사용함으로써 연산 효율성을 확보했습니다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689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264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저희가 앞선 실험에서 확인하였던 </a:t>
            </a:r>
            <a:r>
              <a:rPr lang="en-US" altLang="ko-KR" dirty="0"/>
              <a:t>Shared Representation</a:t>
            </a:r>
            <a:r>
              <a:rPr lang="ko-KR" altLang="en-US" dirty="0"/>
              <a:t>과 </a:t>
            </a:r>
            <a:r>
              <a:rPr lang="en-US" altLang="ko-KR" dirty="0"/>
              <a:t>Negative Transfer</a:t>
            </a:r>
            <a:r>
              <a:rPr lang="ko-KR" altLang="en-US" dirty="0"/>
              <a:t>가 실제로 존재하는지 보다 명확히 확인하기 위한 실험입니다</a:t>
            </a:r>
            <a:r>
              <a:rPr lang="en-US" altLang="ko-KR" dirty="0"/>
              <a:t>. </a:t>
            </a:r>
            <a:r>
              <a:rPr lang="ko-KR" altLang="en-US" dirty="0"/>
              <a:t>태스크 간 조합을 다르게 하여서 실험을 진행했습니다</a:t>
            </a:r>
            <a:r>
              <a:rPr lang="en-US" altLang="ko-KR" dirty="0"/>
              <a:t>. Seg, depth</a:t>
            </a:r>
            <a:r>
              <a:rPr lang="ko-KR" altLang="en-US" dirty="0"/>
              <a:t>의 경우 모든 </a:t>
            </a:r>
            <a:r>
              <a:rPr lang="en-US" altLang="ko-KR" dirty="0"/>
              <a:t>Task</a:t>
            </a:r>
            <a:r>
              <a:rPr lang="ko-KR" altLang="en-US" dirty="0"/>
              <a:t>를 넣은 모형 </a:t>
            </a:r>
            <a:r>
              <a:rPr lang="en-US" altLang="ko-KR" dirty="0"/>
              <a:t>(</a:t>
            </a:r>
            <a:r>
              <a:rPr lang="ko-KR" altLang="en-US" dirty="0"/>
              <a:t>이하 </a:t>
            </a:r>
            <a:r>
              <a:rPr lang="en-US" altLang="ko-KR" dirty="0"/>
              <a:t>Full model) </a:t>
            </a:r>
            <a:r>
              <a:rPr lang="ko-KR" altLang="en-US" dirty="0"/>
              <a:t>대비 </a:t>
            </a:r>
            <a:r>
              <a:rPr lang="en-US" altLang="ko-KR" dirty="0"/>
              <a:t>seg</a:t>
            </a:r>
            <a:r>
              <a:rPr lang="ko-KR" altLang="en-US" dirty="0"/>
              <a:t>성능은 비슷하고 </a:t>
            </a:r>
            <a:r>
              <a:rPr lang="en-US" altLang="ko-KR" dirty="0"/>
              <a:t>depth</a:t>
            </a:r>
            <a:r>
              <a:rPr lang="ko-KR" altLang="en-US" dirty="0"/>
              <a:t>는 더 높음을 확인할 수 있습니다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두 작업 사이의 </a:t>
            </a:r>
            <a:r>
              <a:rPr lang="en-US" altLang="ko-KR" dirty="0"/>
              <a:t>Shared Representation</a:t>
            </a:r>
            <a:r>
              <a:rPr lang="ko-KR" altLang="en-US" dirty="0"/>
              <a:t>이 존재한다는 실험적인 증거가 </a:t>
            </a:r>
            <a:r>
              <a:rPr lang="ko-KR" altLang="en-US" dirty="0" err="1"/>
              <a:t>되겠고요</a:t>
            </a:r>
            <a:r>
              <a:rPr lang="en-US" altLang="ko-KR" dirty="0"/>
              <a:t>. Seg, norm </a:t>
            </a:r>
            <a:r>
              <a:rPr lang="ko-KR" altLang="en-US" dirty="0"/>
              <a:t>은 </a:t>
            </a:r>
            <a:r>
              <a:rPr lang="en-US" altLang="ko-KR" dirty="0"/>
              <a:t>full </a:t>
            </a:r>
            <a:r>
              <a:rPr lang="ko-KR" altLang="en-US" dirty="0"/>
              <a:t>모델 대비 </a:t>
            </a:r>
            <a:r>
              <a:rPr lang="en-US" altLang="ko-KR" dirty="0"/>
              <a:t>Seg</a:t>
            </a:r>
            <a:r>
              <a:rPr lang="ko-KR" altLang="en-US" dirty="0"/>
              <a:t>가 아주 약간 높지만 </a:t>
            </a:r>
            <a:r>
              <a:rPr lang="en-US" altLang="ko-KR" dirty="0"/>
              <a:t>Norm</a:t>
            </a:r>
            <a:r>
              <a:rPr lang="ko-KR" altLang="en-US" dirty="0"/>
              <a:t>이 좀더 하락하는 것을</a:t>
            </a:r>
            <a:r>
              <a:rPr lang="en-US" altLang="ko-KR" dirty="0"/>
              <a:t>, depth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norm </a:t>
            </a:r>
            <a:r>
              <a:rPr lang="ko-KR" altLang="en-US" dirty="0"/>
              <a:t>모델은 </a:t>
            </a:r>
            <a:r>
              <a:rPr lang="en-US" altLang="ko-KR" dirty="0"/>
              <a:t>depth</a:t>
            </a:r>
            <a:r>
              <a:rPr lang="ko-KR" altLang="en-US" dirty="0"/>
              <a:t>가 하락하고 </a:t>
            </a:r>
            <a:r>
              <a:rPr lang="en-US" altLang="ko-KR" dirty="0"/>
              <a:t>norm</a:t>
            </a:r>
            <a:r>
              <a:rPr lang="ko-KR" altLang="en-US" dirty="0"/>
              <a:t>의 성능이 향상하는 것을 보여줍니다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/>
              <a:t>STL </a:t>
            </a:r>
            <a:r>
              <a:rPr lang="ko-KR" altLang="en-US" dirty="0"/>
              <a:t>대비 모형보다는 확연하게 성능이 낮아짐을 확인할 수 있으며</a:t>
            </a:r>
            <a:r>
              <a:rPr lang="en-US" altLang="ko-KR" dirty="0"/>
              <a:t>, segmentation</a:t>
            </a:r>
            <a:r>
              <a:rPr lang="ko-KR" altLang="en-US" dirty="0"/>
              <a:t>과 </a:t>
            </a:r>
            <a:r>
              <a:rPr lang="en-US" altLang="ko-KR" dirty="0"/>
              <a:t>depth </a:t>
            </a:r>
            <a:r>
              <a:rPr lang="ko-KR" altLang="en-US" dirty="0"/>
              <a:t>모두 </a:t>
            </a:r>
            <a:r>
              <a:rPr lang="en-US" altLang="ko-KR" dirty="0"/>
              <a:t>normal</a:t>
            </a:r>
            <a:r>
              <a:rPr lang="ko-KR" altLang="en-US" dirty="0"/>
              <a:t>에 </a:t>
            </a:r>
            <a:r>
              <a:rPr lang="en-US" altLang="ko-KR" dirty="0"/>
              <a:t>Negative Transfer</a:t>
            </a:r>
            <a:r>
              <a:rPr lang="ko-KR" altLang="en-US" dirty="0"/>
              <a:t>를 발생시킴을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913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우선 저희의 목차입니다</a:t>
            </a:r>
            <a:r>
              <a:rPr lang="en-US" altLang="ko-KR" dirty="0"/>
              <a:t>. </a:t>
            </a:r>
            <a:r>
              <a:rPr lang="ko-KR" altLang="en-US" dirty="0"/>
              <a:t>프로젝트 개요에서 연구 배경 및 목적과 팀원 소개 및 역할 문답을</a:t>
            </a:r>
            <a:r>
              <a:rPr lang="en-US" altLang="ko-KR" dirty="0"/>
              <a:t>, </a:t>
            </a:r>
            <a:r>
              <a:rPr lang="ko-KR" altLang="en-US" dirty="0"/>
              <a:t>다음 사용자 분석에서 이해관계자 설문 및 분석</a:t>
            </a:r>
            <a:r>
              <a:rPr lang="en-US" altLang="ko-KR" dirty="0"/>
              <a:t>, </a:t>
            </a:r>
            <a:r>
              <a:rPr lang="ko-KR" altLang="en-US" dirty="0"/>
              <a:t>핵심 아이디어에서 제안방법과 기존 해결 방법 및 개선점을</a:t>
            </a:r>
            <a:r>
              <a:rPr lang="en-US" altLang="ko-KR" dirty="0"/>
              <a:t>, </a:t>
            </a:r>
            <a:r>
              <a:rPr lang="ko-KR" altLang="en-US" dirty="0"/>
              <a:t>데모에서 핵심 </a:t>
            </a:r>
            <a:r>
              <a:rPr lang="ko-KR" altLang="en-US" dirty="0" err="1"/>
              <a:t>유스</a:t>
            </a:r>
            <a:r>
              <a:rPr lang="ko-KR" altLang="en-US" dirty="0"/>
              <a:t> 케이스와 </a:t>
            </a:r>
            <a:r>
              <a:rPr lang="ko-KR" altLang="en-US" dirty="0" err="1"/>
              <a:t>시퀸스</a:t>
            </a:r>
            <a:r>
              <a:rPr lang="ko-KR" altLang="en-US" dirty="0"/>
              <a:t> 다이어그램</a:t>
            </a:r>
            <a:r>
              <a:rPr lang="en-US" altLang="ko-KR" dirty="0"/>
              <a:t>, </a:t>
            </a:r>
            <a:r>
              <a:rPr lang="ko-KR" altLang="en-US" dirty="0"/>
              <a:t>알고리즘 순서도를</a:t>
            </a:r>
            <a:r>
              <a:rPr lang="en-US" altLang="ko-KR" dirty="0"/>
              <a:t>, </a:t>
            </a:r>
            <a:r>
              <a:rPr lang="ko-KR" altLang="en-US" dirty="0"/>
              <a:t>테스트 및 실험 결과에서 프로토 타입 </a:t>
            </a:r>
            <a:r>
              <a:rPr lang="ko-KR" altLang="en-US" dirty="0" err="1"/>
              <a:t>설계과</a:t>
            </a:r>
            <a:r>
              <a:rPr lang="ko-KR" altLang="en-US" dirty="0"/>
              <a:t> 성능 평가를</a:t>
            </a:r>
            <a:r>
              <a:rPr lang="en-US" altLang="ko-KR" dirty="0"/>
              <a:t> </a:t>
            </a:r>
            <a:r>
              <a:rPr lang="ko-KR" altLang="en-US" dirty="0"/>
              <a:t>설명하고</a:t>
            </a:r>
            <a:r>
              <a:rPr lang="en-US" altLang="ko-KR" dirty="0"/>
              <a:t>, </a:t>
            </a:r>
            <a:r>
              <a:rPr lang="ko-KR" altLang="en-US" dirty="0"/>
              <a:t>차후 실험 계획 및 기대 효과와 참고 문헌 순서대로 발표를 진행할 예정입니다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746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초기 </a:t>
            </a:r>
            <a:r>
              <a:rPr lang="en-US" altLang="ko-KR" dirty="0"/>
              <a:t>MTL</a:t>
            </a:r>
            <a:r>
              <a:rPr lang="ko-KR" altLang="en-US" dirty="0"/>
              <a:t> 모형은 기존 </a:t>
            </a:r>
            <a:r>
              <a:rPr lang="en-US" altLang="ko-KR" dirty="0"/>
              <a:t>STL </a:t>
            </a:r>
            <a:r>
              <a:rPr lang="ko-KR" altLang="en-US" dirty="0"/>
              <a:t>기계학습에서 사용되는 네트워크를 기반으로 단순히 출력 노드를 여러 개로 배치한 형태로 설계되었습니다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MTL</a:t>
            </a:r>
            <a:r>
              <a:rPr lang="ko-KR" altLang="en-US" dirty="0"/>
              <a:t>이 기존 </a:t>
            </a:r>
            <a:r>
              <a:rPr lang="en-US" altLang="ko-KR" dirty="0"/>
              <a:t>STL</a:t>
            </a:r>
            <a:r>
              <a:rPr lang="ko-KR" altLang="en-US" dirty="0"/>
              <a:t> 모형을 확장시키는 방향으로 연구가 되었음을 시사합니다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305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이번 연구에 대해 설명하기 전</a:t>
            </a:r>
            <a:r>
              <a:rPr lang="en-US" altLang="ko-KR" dirty="0"/>
              <a:t>, MTL</a:t>
            </a:r>
            <a:r>
              <a:rPr lang="ko-KR" altLang="en-US" dirty="0"/>
              <a:t>의 두 가지 특징에 대해 알려드리겠습니다</a:t>
            </a:r>
            <a:r>
              <a:rPr lang="en-US" altLang="ko-KR" dirty="0"/>
              <a:t>. </a:t>
            </a:r>
            <a:r>
              <a:rPr lang="ko-KR" altLang="en-US" dirty="0"/>
              <a:t>첫 </a:t>
            </a:r>
            <a:r>
              <a:rPr lang="ko-KR" altLang="en-US" dirty="0" err="1"/>
              <a:t>번째는</a:t>
            </a:r>
            <a:r>
              <a:rPr lang="ko-KR" altLang="en-US" dirty="0"/>
              <a:t> 경량화로</a:t>
            </a:r>
            <a:r>
              <a:rPr lang="en-US" altLang="ko-KR" dirty="0"/>
              <a:t>, </a:t>
            </a:r>
            <a:r>
              <a:rPr lang="ko-KR" altLang="en-US" dirty="0"/>
              <a:t>각 작업 당 하나의 모형이 필요한 </a:t>
            </a:r>
            <a:r>
              <a:rPr lang="en-US" altLang="ko-KR" dirty="0"/>
              <a:t>STL</a:t>
            </a:r>
            <a:r>
              <a:rPr lang="ko-KR" altLang="en-US" dirty="0"/>
              <a:t>과 달리</a:t>
            </a:r>
            <a:r>
              <a:rPr lang="en-US" altLang="ko-KR" dirty="0"/>
              <a:t>, MTL</a:t>
            </a:r>
            <a:r>
              <a:rPr lang="ko-KR" altLang="en-US" dirty="0"/>
              <a:t>은 다양한 작업을 동시에 처리함으로써 더 작은 모형으로 여러 작업을 수행할 수 있습니다</a:t>
            </a:r>
            <a:r>
              <a:rPr lang="en-US" altLang="ko-KR" dirty="0"/>
              <a:t>. </a:t>
            </a:r>
            <a:r>
              <a:rPr lang="ko-KR" altLang="en-US" dirty="0"/>
              <a:t>두 </a:t>
            </a:r>
            <a:r>
              <a:rPr lang="ko-KR" altLang="en-US" dirty="0" err="1"/>
              <a:t>번째는</a:t>
            </a:r>
            <a:r>
              <a:rPr lang="ko-KR" altLang="en-US" dirty="0"/>
              <a:t> 일반화로</a:t>
            </a:r>
            <a:r>
              <a:rPr lang="en-US" altLang="ko-KR" dirty="0"/>
              <a:t>, </a:t>
            </a:r>
            <a:r>
              <a:rPr lang="ko-KR" altLang="en-US" dirty="0"/>
              <a:t>여러 작업에는 교집합처럼 공통적으로 사용되는 지식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Shared Representation</a:t>
            </a:r>
            <a:r>
              <a:rPr lang="ko-KR" altLang="en-US" dirty="0"/>
              <a:t>이 있고</a:t>
            </a:r>
            <a:r>
              <a:rPr lang="en-US" altLang="ko-KR" dirty="0"/>
              <a:t>, </a:t>
            </a:r>
            <a:r>
              <a:rPr lang="ko-KR" altLang="en-US" dirty="0"/>
              <a:t>이것으로 모형의 일반화 성능을 확보 가능합니다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005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사진에서 볼 수 있듯이</a:t>
            </a:r>
            <a:r>
              <a:rPr lang="en-US" altLang="ko-KR" dirty="0"/>
              <a:t>, </a:t>
            </a:r>
            <a:r>
              <a:rPr lang="ko-KR" altLang="en-US" dirty="0"/>
              <a:t>자율주행 분야에서는 한 가지의 작업만 다루지 않습니다</a:t>
            </a:r>
            <a:r>
              <a:rPr lang="en-US" altLang="ko-KR" dirty="0"/>
              <a:t>.</a:t>
            </a:r>
            <a:r>
              <a:rPr lang="ko-KR" altLang="en-US" dirty="0"/>
              <a:t>실제 자율주행 환경에서는 여러 비전 태스크들의 통합적 처리가 필수적이며</a:t>
            </a:r>
            <a:r>
              <a:rPr lang="en-US" altLang="ko-KR" dirty="0"/>
              <a:t>, MTL</a:t>
            </a:r>
            <a:r>
              <a:rPr lang="ko-KR" altLang="en-US" dirty="0"/>
              <a:t>을 활용하는 우리의 연구는 더 효율적인 모델 구조를 제안함으로써 실제 적용 가능성을 </a:t>
            </a:r>
            <a:r>
              <a:rPr lang="ko-KR" altLang="en-US" dirty="0" err="1"/>
              <a:t>높힐</a:t>
            </a:r>
            <a:r>
              <a:rPr lang="ko-KR" altLang="en-US" dirty="0"/>
              <a:t>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88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최근 </a:t>
            </a:r>
            <a:r>
              <a:rPr lang="en-US" altLang="ko-KR" dirty="0"/>
              <a:t>MTL</a:t>
            </a:r>
            <a:r>
              <a:rPr lang="ko-KR" altLang="en-US" dirty="0"/>
              <a:t>에 대한 연구 동향은 크게 두 가지로 </a:t>
            </a:r>
            <a:r>
              <a:rPr lang="en-US" altLang="ko-KR" dirty="0"/>
              <a:t>MTL</a:t>
            </a:r>
            <a:r>
              <a:rPr lang="ko-KR" altLang="en-US" dirty="0"/>
              <a:t>에 최적화된 모형을 개발하는 방법과 기존 </a:t>
            </a:r>
            <a:r>
              <a:rPr lang="en-US" altLang="ko-KR" dirty="0"/>
              <a:t>STL </a:t>
            </a:r>
            <a:r>
              <a:rPr lang="ko-KR" altLang="en-US" dirty="0"/>
              <a:t>모형을 </a:t>
            </a:r>
            <a:r>
              <a:rPr lang="en-US" altLang="ko-KR" dirty="0"/>
              <a:t>MTL</a:t>
            </a:r>
            <a:r>
              <a:rPr lang="ko-KR" altLang="en-US" dirty="0"/>
              <a:t>로 확장하는 방식이 있습니다</a:t>
            </a:r>
            <a:r>
              <a:rPr lang="en-US" altLang="ko-KR" dirty="0"/>
              <a:t>. </a:t>
            </a:r>
            <a:r>
              <a:rPr lang="ko-KR" altLang="en-US" dirty="0"/>
              <a:t>전자의 예로는 </a:t>
            </a:r>
            <a:r>
              <a:rPr lang="en-US" altLang="ko-KR" dirty="0" err="1"/>
              <a:t>MulT</a:t>
            </a:r>
            <a:r>
              <a:rPr lang="en-US" altLang="ko-KR" dirty="0"/>
              <a:t>, M3ViT, IPT</a:t>
            </a:r>
            <a:r>
              <a:rPr lang="ko-KR" altLang="en-US" dirty="0"/>
              <a:t>와 같은 모형들이 있으며 다양한 작업들을 효율적으로 처리할 수 있음을 입증하였습니다</a:t>
            </a:r>
            <a:r>
              <a:rPr lang="en-US" altLang="ko-KR" dirty="0"/>
              <a:t>. </a:t>
            </a:r>
            <a:r>
              <a:rPr lang="ko-KR" altLang="en-US" dirty="0"/>
              <a:t>후자의 예로는 </a:t>
            </a:r>
            <a:r>
              <a:rPr lang="en-US" altLang="ko-KR" dirty="0"/>
              <a:t>Swin MTL</a:t>
            </a:r>
            <a:r>
              <a:rPr lang="ko-KR" altLang="en-US" dirty="0"/>
              <a:t>로 기존에 알려져 있는 </a:t>
            </a:r>
            <a:r>
              <a:rPr lang="en-US" altLang="ko-KR" dirty="0"/>
              <a:t>STL</a:t>
            </a:r>
            <a:r>
              <a:rPr lang="ko-KR" altLang="en-US" dirty="0"/>
              <a:t>기반 모형인 </a:t>
            </a:r>
            <a:r>
              <a:rPr lang="en-US" altLang="ko-KR" dirty="0"/>
              <a:t>Swin Transformer</a:t>
            </a:r>
            <a:r>
              <a:rPr lang="ko-KR" altLang="en-US" dirty="0"/>
              <a:t>를 </a:t>
            </a:r>
            <a:r>
              <a:rPr lang="en-US" altLang="ko-KR" dirty="0"/>
              <a:t>MTL</a:t>
            </a:r>
            <a:r>
              <a:rPr lang="ko-KR" altLang="en-US" dirty="0"/>
              <a:t>로 확장시킨 모형입니다</a:t>
            </a:r>
            <a:r>
              <a:rPr lang="en-US" altLang="ko-KR" dirty="0"/>
              <a:t>. </a:t>
            </a:r>
            <a:r>
              <a:rPr lang="ko-KR" altLang="en-US" dirty="0"/>
              <a:t>해당 모형을 제안한 </a:t>
            </a:r>
            <a:r>
              <a:rPr lang="en-US" altLang="ko-KR" dirty="0"/>
              <a:t>2024</a:t>
            </a:r>
            <a:r>
              <a:rPr lang="ko-KR" altLang="en-US" dirty="0"/>
              <a:t>년의 논문에 의하면 기존 </a:t>
            </a:r>
            <a:r>
              <a:rPr lang="en-US" altLang="ko-KR" dirty="0"/>
              <a:t>Swin Transformer </a:t>
            </a:r>
            <a:r>
              <a:rPr lang="ko-KR" altLang="en-US" dirty="0"/>
              <a:t>대비 메모리 사용량과 정확도 측면에서 굉장히 높은 성능 향상을 보여주었습니다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47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저희는 </a:t>
            </a:r>
            <a:r>
              <a:rPr lang="ko-KR" altLang="en-US" dirty="0" err="1"/>
              <a:t>멀티태스크러닝의</a:t>
            </a:r>
            <a:r>
              <a:rPr lang="ko-KR" altLang="en-US" dirty="0"/>
              <a:t> 유효성을 입증하기 위해 강력한 </a:t>
            </a:r>
            <a:r>
              <a:rPr lang="en-US" altLang="ko-KR" dirty="0"/>
              <a:t>STL </a:t>
            </a:r>
            <a:r>
              <a:rPr lang="ko-KR" altLang="en-US" dirty="0"/>
              <a:t>모형인 </a:t>
            </a:r>
            <a:r>
              <a:rPr lang="en-US" altLang="ko-KR" dirty="0"/>
              <a:t>PVT v2</a:t>
            </a:r>
            <a:r>
              <a:rPr lang="ko-KR" altLang="en-US" dirty="0"/>
              <a:t>를 백본으로 </a:t>
            </a:r>
            <a:r>
              <a:rPr lang="en-US" altLang="ko-KR" dirty="0"/>
              <a:t>MTL </a:t>
            </a:r>
            <a:r>
              <a:rPr lang="ko-KR" altLang="en-US" dirty="0"/>
              <a:t>구조로 확장 시킨 뒤</a:t>
            </a:r>
            <a:r>
              <a:rPr lang="en-US" altLang="ko-KR" dirty="0"/>
              <a:t>, </a:t>
            </a:r>
            <a:r>
              <a:rPr lang="ko-KR" altLang="en-US" dirty="0"/>
              <a:t>자율주행 환경에서 요구되는 데이터셋을 학습시킬 것입니다</a:t>
            </a:r>
            <a:r>
              <a:rPr lang="en-US" altLang="ko-KR" dirty="0"/>
              <a:t>. MTL</a:t>
            </a:r>
            <a:r>
              <a:rPr lang="ko-KR" altLang="en-US" dirty="0"/>
              <a:t>을 통해 기존에 </a:t>
            </a:r>
            <a:r>
              <a:rPr lang="ko-KR" altLang="en-US" dirty="0" err="1"/>
              <a:t>알려져있는</a:t>
            </a:r>
            <a:r>
              <a:rPr lang="ko-KR" altLang="en-US" dirty="0"/>
              <a:t> 프레임워크를 개선하여 기존 모형들의 성능과 비교하고</a:t>
            </a:r>
            <a:r>
              <a:rPr lang="en-US" altLang="ko-KR" dirty="0"/>
              <a:t>, </a:t>
            </a:r>
            <a:r>
              <a:rPr lang="ko-KR" altLang="en-US" dirty="0"/>
              <a:t>경량화</a:t>
            </a:r>
            <a:r>
              <a:rPr lang="en-US" altLang="ko-KR" dirty="0"/>
              <a:t>, </a:t>
            </a:r>
            <a:r>
              <a:rPr lang="ko-KR" altLang="en-US" dirty="0"/>
              <a:t>확장성</a:t>
            </a:r>
            <a:r>
              <a:rPr lang="en-US" altLang="ko-KR" dirty="0"/>
              <a:t>, </a:t>
            </a:r>
            <a:r>
              <a:rPr lang="ko-KR" altLang="en-US" dirty="0"/>
              <a:t>정확도 측면에서 정량적 평가를 통해 문제 해결 적용 가능성을 확인할 것입니다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629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팀원 소개입니다</a:t>
            </a:r>
            <a:r>
              <a:rPr lang="en-US" altLang="ko-KR" dirty="0"/>
              <a:t>. 8</a:t>
            </a:r>
            <a:r>
              <a:rPr lang="ko-KR" altLang="en-US" dirty="0"/>
              <a:t>조 조원 김수영은 </a:t>
            </a:r>
            <a:r>
              <a:rPr lang="en-US" altLang="ko-KR" dirty="0"/>
              <a:t>PVT v2 </a:t>
            </a:r>
            <a:r>
              <a:rPr lang="ko-KR" altLang="en-US" dirty="0"/>
              <a:t>백본 네트워크 구현과</a:t>
            </a:r>
            <a:r>
              <a:rPr lang="en-US" altLang="ko-KR" dirty="0"/>
              <a:t>, </a:t>
            </a:r>
            <a:r>
              <a:rPr lang="en-US" altLang="ko-KR" dirty="0" err="1"/>
              <a:t>LibMTL</a:t>
            </a:r>
            <a:r>
              <a:rPr lang="ko-KR" altLang="en-US" dirty="0"/>
              <a:t>을 활용한 </a:t>
            </a:r>
            <a:r>
              <a:rPr lang="en-US" altLang="ko-KR" dirty="0"/>
              <a:t>MTL </a:t>
            </a:r>
            <a:r>
              <a:rPr lang="ko-KR" altLang="en-US" dirty="0"/>
              <a:t>학습 및 실험을 담당했고</a:t>
            </a:r>
            <a:r>
              <a:rPr lang="en-US" altLang="ko-KR" dirty="0"/>
              <a:t>, </a:t>
            </a:r>
            <a:r>
              <a:rPr lang="ko-KR" altLang="en-US" dirty="0"/>
              <a:t>조원 송재현은 성능 평가 지표 탐색 및 구현</a:t>
            </a:r>
            <a:r>
              <a:rPr lang="en-US" altLang="ko-KR" dirty="0"/>
              <a:t>, </a:t>
            </a:r>
            <a:r>
              <a:rPr lang="ko-KR" altLang="en-US" dirty="0"/>
              <a:t>시각화 구현을 담당했습니다</a:t>
            </a:r>
            <a:r>
              <a:rPr lang="en-US" altLang="ko-KR" dirty="0"/>
              <a:t>. </a:t>
            </a:r>
            <a:r>
              <a:rPr lang="ko-KR" altLang="en-US" dirty="0"/>
              <a:t>보고서와 발표자료는 공동으로 작업했고</a:t>
            </a:r>
            <a:r>
              <a:rPr lang="en-US" altLang="ko-KR" dirty="0"/>
              <a:t>, GitHub, Zoom, </a:t>
            </a:r>
            <a:r>
              <a:rPr lang="ko-KR" altLang="en-US" dirty="0"/>
              <a:t>모바일 메신저</a:t>
            </a:r>
            <a:r>
              <a:rPr lang="en-US" altLang="ko-KR" dirty="0"/>
              <a:t>, </a:t>
            </a:r>
            <a:r>
              <a:rPr lang="ko-KR" altLang="en-US" dirty="0"/>
              <a:t>대면 미팅을 활용해 협업 활동을 진행했습니다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361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조는 </a:t>
            </a:r>
            <a:r>
              <a:rPr lang="en-US" altLang="ko-KR" dirty="0"/>
              <a:t>MTL</a:t>
            </a:r>
            <a:r>
              <a:rPr lang="ko-KR" altLang="en-US" dirty="0"/>
              <a:t>에 대한 대중 인식 파악 및 연구 목적의 타당성 확인을 위해 이해관계자 설문조사를 진행했습니다</a:t>
            </a:r>
            <a:r>
              <a:rPr lang="en-US" altLang="ko-KR" dirty="0"/>
              <a:t>. </a:t>
            </a:r>
            <a:r>
              <a:rPr lang="ko-KR" altLang="en-US" dirty="0"/>
              <a:t>조원 지인</a:t>
            </a:r>
            <a:r>
              <a:rPr lang="en-US" altLang="ko-KR" dirty="0"/>
              <a:t>, </a:t>
            </a:r>
            <a:r>
              <a:rPr lang="ko-KR" altLang="en-US" dirty="0"/>
              <a:t>교내 커뮤니티를 대상으로 진행하였으며</a:t>
            </a:r>
            <a:r>
              <a:rPr lang="en-US" altLang="ko-KR" dirty="0"/>
              <a:t>, </a:t>
            </a:r>
            <a:r>
              <a:rPr lang="ko-KR" altLang="en-US" dirty="0"/>
              <a:t>구글 폼을 이용했습니다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9BFA9-B207-4097-8A2E-60F1F1BF0F9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09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>
            <a:extLst>
              <a:ext uri="{FF2B5EF4-FFF2-40B4-BE49-F238E27FC236}">
                <a16:creationId xmlns:a16="http://schemas.microsoft.com/office/drawing/2014/main" id="{4041DED7-343D-7192-8F79-7CF6CF9B9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83" y="448230"/>
            <a:ext cx="10515600" cy="695609"/>
          </a:xfrm>
        </p:spPr>
        <p:txBody>
          <a:bodyPr>
            <a:normAutofit/>
          </a:bodyPr>
          <a:lstStyle>
            <a:lvl1pPr>
              <a:defRPr sz="40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모서리가 둥근 직사각형 14">
            <a:extLst>
              <a:ext uri="{FF2B5EF4-FFF2-40B4-BE49-F238E27FC236}">
                <a16:creationId xmlns:a16="http://schemas.microsoft.com/office/drawing/2014/main" id="{E4A9CA82-0E42-DD88-066A-D375613A0E2D}"/>
              </a:ext>
            </a:extLst>
          </p:cNvPr>
          <p:cNvSpPr/>
          <p:nvPr userDrawn="1"/>
        </p:nvSpPr>
        <p:spPr>
          <a:xfrm>
            <a:off x="689499" y="1266936"/>
            <a:ext cx="10813002" cy="4629772"/>
          </a:xfrm>
          <a:prstGeom prst="roundRect">
            <a:avLst>
              <a:gd name="adj" fmla="val 34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0DE11CE-E821-2115-9C8A-6A6AA021BECE}"/>
              </a:ext>
            </a:extLst>
          </p:cNvPr>
          <p:cNvSpPr/>
          <p:nvPr userDrawn="1"/>
        </p:nvSpPr>
        <p:spPr>
          <a:xfrm>
            <a:off x="0" y="6257096"/>
            <a:ext cx="12192000" cy="6009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0584818D-B5A4-A70D-9E9F-974E8058CD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7000"/>
            <a:ext cx="9660383" cy="4340994"/>
          </a:xfrm>
        </p:spPr>
        <p:txBody>
          <a:bodyPr/>
          <a:lstStyle>
            <a:lvl1pPr marL="457200" indent="-457200"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1pPr>
            <a:lvl2pPr marL="742950" indent="-285750">
              <a:buFontTx/>
              <a:buBlip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</a:buBlip>
              <a:defRPr sz="1800"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2pPr>
            <a:lvl3pPr marL="1143000" indent="-228600">
              <a:buFont typeface="Wingdings" panose="05000000000000000000" pitchFamily="2" charset="2"/>
              <a:buChar char="ü"/>
              <a:defRPr sz="1200">
                <a:latin typeface="나눔바른고딕OTF" panose="02020603020101020101" pitchFamily="18" charset="-127"/>
                <a:ea typeface="나눔바른고딕OTF" panose="02020603020101020101" pitchFamily="18" charset="-127"/>
              </a:defRPr>
            </a:lvl3pPr>
            <a:lvl4pPr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  <a:endParaRPr lang="en-US" altLang="ko-KR" dirty="0"/>
          </a:p>
          <a:p>
            <a:pPr lvl="2"/>
            <a:r>
              <a:rPr lang="ko-KR" altLang="en-US" dirty="0"/>
              <a:t>세 번째 수준</a:t>
            </a:r>
          </a:p>
        </p:txBody>
      </p:sp>
      <p:pic>
        <p:nvPicPr>
          <p:cNvPr id="5" name="그림 4" descr="텍스트, 폰트, 로고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CB9320B-E572-FFC9-4455-CD337225F3E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22240" y="6260724"/>
            <a:ext cx="1654298" cy="570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510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F6F2D-3ECE-64E8-20AF-4895F3EF1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1D32BA-1C7F-C83A-08F2-F21C4DC41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C3E575-B09D-80B0-E9A8-A54F5251B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4927A7-9C8A-BD79-A960-E236009E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744C4-1BCA-C850-DFAB-9913354C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2278DB-0E4C-93BC-7E94-C9A54670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1774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7C1CF-EDF5-AE9A-A002-1A5483E1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C70AA0-95F8-89F7-B58A-CA359E252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22D2F8-87BC-160B-3870-E040D7919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64A87B-D895-085A-7C45-F0DDABDB1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7CF319-8F18-C405-8677-6DD45EF0E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3697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11B4E-679A-4920-37F3-BFA512D49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C9496D-1C78-D457-5477-1EBEFEDFF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A29A1-84EB-8F13-2ACD-CE8FCC26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A5C76D-3554-C403-4ED9-707D5A9A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D8446-D747-1AD4-30D4-9A8747A8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26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A48E2-AD00-8C91-FC98-8CB2BEFB1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CB8BC5-5C5F-0F59-CB18-028B406FA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EB8546-63F4-2D55-5CDF-6FF719984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354023-2A17-7BBF-15C8-6E28418F8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BBE265-BF70-2729-F8EA-8034BD3F9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02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FDB8C-C148-18B1-43DB-5F569A1D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0D1EA8-4F0A-786A-E285-4BD870282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ACDF7-18EF-F968-0243-9694B038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1195B9-F67F-78AB-5B52-B30C5233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991E6-26B6-96D4-EDD1-86E62590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9050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85A4E6-50AD-A9BF-657D-1336FB838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EF2C62-75F4-3163-37F9-BCDAB44D1A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2EB60D-5B38-E0C8-EAB7-C0EBCF38C9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2263B1-EA60-6AC0-09BB-82A62A09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32220-5A28-1652-3D04-9FCABEFC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385B7-F7B4-7B80-7CB1-9102920DB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6157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0B1965-33C2-16FA-184A-7B15A8F2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F1B0B-719A-2796-E018-7F87D2566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C6D5D5-6FAF-CCCA-BEC9-CA8026917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52E924-C562-6987-BA00-056A08B99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486A83-4CA7-A2BD-63C4-F529F532AE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47F908-C2EB-56FA-AAEE-7C6707DE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73A306A-9A07-750E-79F2-367DCF28A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3D253A-8053-88F9-DDC9-221003372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414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D5168-BC6F-02C3-FD81-E1636559F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7D8738-F433-E72F-8FFB-DBFD6356D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72307D-639B-99FB-0EC6-3E7F38CD7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3A1482-A3FD-4B6C-2792-B6B78825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9301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FB0EBA5-3709-EEE6-A0F1-F7FED4884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2B0D711-9190-750B-A375-8C1ADFBDE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4ECD3-1EF6-5FFC-D0CD-04E321D5F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4628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5037F-9396-0472-5371-C85D45B2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1A18CC-31C9-EECC-0440-42680637D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7BFD23-AF76-CFD5-CCC1-7527A8C01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9CAEE7-B24E-3131-9414-E0BBA3153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6C1248-7210-305D-E07A-7B50D50B4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3A9E53-8BAD-00BB-81CA-EB21ED1B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585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6320383-8431-43DA-5335-1F238928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B21E4-9EAF-E5F9-6216-929FD73D6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5DE3B-02DB-3ED3-D20B-B604EBFA26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62E8B-A048-2747-B063-B4158F94BA80}" type="datetimeFigureOut">
              <a:rPr kumimoji="1" lang="ko-Kore-KR" altLang="en-US" smtClean="0"/>
              <a:t>05/31/2025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66F75-40BA-5B20-AA5F-9BE60D497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8FD7D-7C91-D064-BD67-DC37289D2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12CD35-7BE8-8F4B-BC04-6AE369A267A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24230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106.13797" TargetMode="External"/><Relationship Id="rId13" Type="http://schemas.openxmlformats.org/officeDocument/2006/relationships/hyperlink" Target="https://openaccess.thecvf.com/content/CVPR2022/html/Bhattacharjee_MulT_An_End-to-End_Multitask_Learning_Transformer_CVPR_2022_paper.html" TargetMode="External"/><Relationship Id="rId3" Type="http://schemas.openxmlformats.org/officeDocument/2006/relationships/hyperlink" Target="https://github.com/whai362/PVTv2-Seg" TargetMode="External"/><Relationship Id="rId7" Type="http://schemas.openxmlformats.org/officeDocument/2006/relationships/hyperlink" Target="https://arxiv.org/abs/2103.14030" TargetMode="External"/><Relationship Id="rId12" Type="http://schemas.openxmlformats.org/officeDocument/2006/relationships/hyperlink" Target="https://arxiv.org/abs/2403.10662" TargetMode="External"/><Relationship Id="rId2" Type="http://schemas.openxmlformats.org/officeDocument/2006/relationships/hyperlink" Target="https://github.com/median-research-group/LibMT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icrosoft/Swin-Transformer" TargetMode="External"/><Relationship Id="rId11" Type="http://schemas.openxmlformats.org/officeDocument/2006/relationships/hyperlink" Target="https://link.springer.com/article/10.1023/A:1007379606734" TargetMode="External"/><Relationship Id="rId5" Type="http://schemas.openxmlformats.org/officeDocument/2006/relationships/hyperlink" Target="https://github.com/PardisTaghavi/SwinMTL" TargetMode="External"/><Relationship Id="rId10" Type="http://schemas.openxmlformats.org/officeDocument/2006/relationships/hyperlink" Target="https://arxiv.org/abs/2210.14793" TargetMode="External"/><Relationship Id="rId4" Type="http://schemas.openxmlformats.org/officeDocument/2006/relationships/hyperlink" Target="https://github.com/whai362/PVT" TargetMode="External"/><Relationship Id="rId9" Type="http://schemas.openxmlformats.org/officeDocument/2006/relationships/hyperlink" Target="https://arxiv.org/abs/2203.1433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B844A-734B-BEEE-F925-3D67D58B6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47C886-198C-BDE9-F048-5822F5B14DA0}"/>
              </a:ext>
            </a:extLst>
          </p:cNvPr>
          <p:cNvSpPr/>
          <p:nvPr/>
        </p:nvSpPr>
        <p:spPr>
          <a:xfrm>
            <a:off x="0" y="6257096"/>
            <a:ext cx="12192000" cy="6009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32496-EBA1-9E62-B6AE-141C54FBEAFA}"/>
              </a:ext>
            </a:extLst>
          </p:cNvPr>
          <p:cNvSpPr txBox="1"/>
          <p:nvPr/>
        </p:nvSpPr>
        <p:spPr>
          <a:xfrm>
            <a:off x="249396" y="2656190"/>
            <a:ext cx="5031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Multi-Task Learning</a:t>
            </a:r>
            <a:r>
              <a:rPr lang="ko-KR" altLang="en-US" sz="2800" dirty="0"/>
              <a:t>을 활용한</a:t>
            </a:r>
            <a:r>
              <a:rPr lang="en-US" altLang="ko-KR" sz="2800" dirty="0"/>
              <a:t> PVT v2 </a:t>
            </a:r>
            <a:r>
              <a:rPr lang="ko-KR" altLang="en-US" sz="2800" dirty="0"/>
              <a:t>프레임워크 성능 개선</a:t>
            </a:r>
            <a:endParaRPr kumimoji="1" lang="ko-Kore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548F7B-D9B4-07C5-4A14-341EDAA163A8}"/>
              </a:ext>
            </a:extLst>
          </p:cNvPr>
          <p:cNvSpPr txBox="1"/>
          <p:nvPr/>
        </p:nvSpPr>
        <p:spPr>
          <a:xfrm>
            <a:off x="5449041" y="2703212"/>
            <a:ext cx="3514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팀원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김수영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송재현</a:t>
            </a:r>
            <a:endParaRPr kumimoji="1" lang="en-US" altLang="ko-KR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kumimoji="1" lang="en-US" altLang="en-US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지도교수</a:t>
            </a:r>
            <a:r>
              <a:rPr kumimoji="1"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kumimoji="1"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이종률</a:t>
            </a:r>
            <a:endParaRPr kumimoji="1" lang="ko-Kore-KR" altLang="en-US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4AB3B8A-5654-1394-63DA-BD1FFECD8917}"/>
              </a:ext>
            </a:extLst>
          </p:cNvPr>
          <p:cNvSpPr/>
          <p:nvPr/>
        </p:nvSpPr>
        <p:spPr>
          <a:xfrm flipV="1">
            <a:off x="5449042" y="2318557"/>
            <a:ext cx="5935089" cy="3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0A3AFE6-63E3-B002-2E40-D4798DC13B60}"/>
              </a:ext>
            </a:extLst>
          </p:cNvPr>
          <p:cNvSpPr/>
          <p:nvPr/>
        </p:nvSpPr>
        <p:spPr>
          <a:xfrm flipV="1">
            <a:off x="5449041" y="3944650"/>
            <a:ext cx="5935089" cy="3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1" name="그림 10" descr="텍스트, 폰트, 로고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F01CE0C-E406-C3E2-78E1-69065DEE6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22240" y="6260724"/>
            <a:ext cx="1654298" cy="5709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67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0D4E2-A254-B02E-E53D-A16DA706C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EDFB6A-9240-05DB-CDEE-7E33CB1367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문항 요약</a:t>
            </a:r>
            <a:endParaRPr lang="en-US" altLang="ko-KR" dirty="0"/>
          </a:p>
          <a:p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상용화 가능성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Multi-Task Learning vs Single Task Learning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유효성 검증 필요성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 기여 가능성</a:t>
            </a:r>
          </a:p>
        </p:txBody>
      </p:sp>
    </p:spTree>
    <p:extLst>
      <p:ext uri="{BB962C8B-B14F-4D97-AF65-F5344CB8AC3E}">
        <p14:creationId xmlns:p14="http://schemas.microsoft.com/office/powerpoint/2010/main" val="226461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1272B-E8CE-E52A-97EA-58DA5487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DEDA3D-7393-D46C-CF57-70F5543A45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33C361-D133-098D-B732-4F61C768A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417" y="1970346"/>
            <a:ext cx="4222016" cy="16821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FD3DCD-3A99-F1CA-15FD-EECC23716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950" y="1970346"/>
            <a:ext cx="4108773" cy="167542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522C1A8-AC3D-7311-E904-71328EDCAD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366" y="3990459"/>
            <a:ext cx="4203686" cy="15961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1C67C5D-5DB7-BEE9-F024-9CB7CEB0F7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4950" y="3990459"/>
            <a:ext cx="4120638" cy="159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9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866F4-D082-4E11-5690-70304D81B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027B54-487E-F0EA-4180-B1324DC6B4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설문 결과 요약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상용화 가능성 기대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MTL</a:t>
            </a:r>
            <a:r>
              <a:rPr lang="ko-KR" altLang="en-US" dirty="0"/>
              <a:t>이 기존 학습법보다 유용할 것이라는 의견 다수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MTL </a:t>
            </a:r>
            <a:r>
              <a:rPr lang="ko-KR" altLang="en-US" dirty="0"/>
              <a:t>유효성 검증 필요성 공감대 형성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향후 </a:t>
            </a:r>
            <a:r>
              <a:rPr lang="en-US" altLang="ko-KR" dirty="0"/>
              <a:t>AI </a:t>
            </a:r>
            <a:r>
              <a:rPr lang="ko-KR" altLang="en-US" dirty="0"/>
              <a:t>성능 발전에서 </a:t>
            </a:r>
            <a:r>
              <a:rPr lang="en-US" altLang="ko-KR" dirty="0"/>
              <a:t>MTL</a:t>
            </a:r>
            <a:r>
              <a:rPr lang="ko-KR" altLang="en-US" dirty="0"/>
              <a:t>의 기여 가능성 높을 것이란 의견 다수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562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D69559-5EA7-D3D7-58BE-272EE3AC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9687A8-E63D-2A94-62EB-0992CC3C97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제안 방법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PVT v2 </a:t>
            </a:r>
            <a:r>
              <a:rPr lang="ko-KR" altLang="en-US" dirty="0"/>
              <a:t>모델을 </a:t>
            </a:r>
            <a:r>
              <a:rPr lang="en-US" altLang="ko-KR" dirty="0"/>
              <a:t>MTL </a:t>
            </a:r>
            <a:r>
              <a:rPr lang="ko-KR" altLang="en-US" dirty="0"/>
              <a:t>구조로 확장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Hard/Soft Parameter Sharing </a:t>
            </a:r>
            <a:r>
              <a:rPr lang="ko-KR" altLang="en-US" dirty="0"/>
              <a:t>구조 활용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세 가지 </a:t>
            </a:r>
            <a:r>
              <a:rPr lang="en-US" altLang="ko-KR" dirty="0"/>
              <a:t>Task(</a:t>
            </a:r>
            <a:r>
              <a:rPr lang="ko-KR" altLang="en-US" dirty="0"/>
              <a:t>분류</a:t>
            </a:r>
            <a:r>
              <a:rPr lang="en-US" altLang="ko-KR" dirty="0"/>
              <a:t>/</a:t>
            </a:r>
            <a:r>
              <a:rPr lang="ko-KR" altLang="en-US" dirty="0"/>
              <a:t>탐지</a:t>
            </a:r>
            <a:r>
              <a:rPr lang="en-US" altLang="ko-KR" dirty="0"/>
              <a:t>/</a:t>
            </a:r>
            <a:r>
              <a:rPr lang="ko-KR" altLang="en-US" dirty="0"/>
              <a:t>분할</a:t>
            </a:r>
            <a:r>
              <a:rPr lang="en-US" altLang="ko-KR" dirty="0"/>
              <a:t>)</a:t>
            </a:r>
            <a:r>
              <a:rPr lang="ko-KR" altLang="en-US" dirty="0"/>
              <a:t>에 대해 통합 학습 및 평가 진행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정량적 지표로 기존 </a:t>
            </a:r>
            <a:r>
              <a:rPr lang="en-US" altLang="ko-KR" dirty="0"/>
              <a:t>STL/MTL </a:t>
            </a:r>
            <a:r>
              <a:rPr lang="ko-KR" altLang="en-US" dirty="0"/>
              <a:t>모형들과 성능 비교</a:t>
            </a:r>
            <a:endParaRPr lang="en-US" altLang="ko-KR" dirty="0"/>
          </a:p>
          <a:p>
            <a:pPr lvl="2"/>
            <a:r>
              <a:rPr lang="en-US" altLang="ko-KR" dirty="0"/>
              <a:t>Accuracy/AP/MIoU/#Param/Inference Time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4D5D3B-8359-CB41-E626-6E7EF3DEF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358" y="3652045"/>
            <a:ext cx="1892312" cy="220199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2358A9-1CBF-0537-60B9-4D9DD8874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4358" y="1317124"/>
            <a:ext cx="1891093" cy="233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80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9A8F99-F024-073C-DD18-08F600A7F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6D1F6A-E37C-806A-5DCC-3929B0D2A4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기존 해결방법 개선점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6FBFEB4-65CE-3652-12B7-C5651F60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082790"/>
              </p:ext>
            </p:extLst>
          </p:nvPr>
        </p:nvGraphicFramePr>
        <p:xfrm>
          <a:off x="1517161" y="1962800"/>
          <a:ext cx="9064458" cy="3528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1486">
                  <a:extLst>
                    <a:ext uri="{9D8B030D-6E8A-4147-A177-3AD203B41FA5}">
                      <a16:colId xmlns:a16="http://schemas.microsoft.com/office/drawing/2014/main" val="887458653"/>
                    </a:ext>
                  </a:extLst>
                </a:gridCol>
                <a:gridCol w="3021486">
                  <a:extLst>
                    <a:ext uri="{9D8B030D-6E8A-4147-A177-3AD203B41FA5}">
                      <a16:colId xmlns:a16="http://schemas.microsoft.com/office/drawing/2014/main" val="310316846"/>
                    </a:ext>
                  </a:extLst>
                </a:gridCol>
                <a:gridCol w="3021486">
                  <a:extLst>
                    <a:ext uri="{9D8B030D-6E8A-4147-A177-3AD203B41FA5}">
                      <a16:colId xmlns:a16="http://schemas.microsoft.com/office/drawing/2014/main" val="2466783544"/>
                    </a:ext>
                  </a:extLst>
                </a:gridCol>
              </a:tblGrid>
              <a:tr h="5541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항목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기존 </a:t>
                      </a:r>
                      <a:r>
                        <a:rPr lang="en-US" altLang="ko-KR" sz="1600" dirty="0"/>
                        <a:t>STL </a:t>
                      </a:r>
                      <a:r>
                        <a:rPr lang="ko-KR" altLang="en-US" sz="1600" dirty="0"/>
                        <a:t>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제안 방법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702922"/>
                  </a:ext>
                </a:extLst>
              </a:tr>
              <a:tr h="6371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구조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각 </a:t>
                      </a:r>
                      <a:r>
                        <a:rPr lang="en-US" altLang="ko-KR" sz="1600" dirty="0"/>
                        <a:t>Task</a:t>
                      </a:r>
                      <a:r>
                        <a:rPr lang="ko-KR" altLang="en-US" sz="1600" dirty="0"/>
                        <a:t>마다 모델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별도 설계 필요</a:t>
                      </a:r>
                      <a:endParaRPr lang="en-US" altLang="ko-K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PVT v2</a:t>
                      </a:r>
                      <a:r>
                        <a:rPr lang="ko-KR" altLang="en-US" sz="1600" dirty="0"/>
                        <a:t>에 </a:t>
                      </a:r>
                      <a:r>
                        <a:rPr lang="en-US" altLang="ko-KR" sz="1600" dirty="0"/>
                        <a:t>MTL</a:t>
                      </a:r>
                      <a:r>
                        <a:rPr lang="ko-KR" altLang="en-US" sz="1600" dirty="0"/>
                        <a:t>을 적용</a:t>
                      </a:r>
                      <a:r>
                        <a:rPr lang="en-US" altLang="ko-KR" sz="1600" dirty="0"/>
                        <a:t>,</a:t>
                      </a:r>
                    </a:p>
                    <a:p>
                      <a:pPr algn="ctr" latinLnBrk="1"/>
                      <a:r>
                        <a:rPr lang="ko-KR" altLang="en-US" sz="1600" dirty="0"/>
                        <a:t>공유 구조 설계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255794"/>
                  </a:ext>
                </a:extLst>
              </a:tr>
              <a:tr h="6371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확장성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새로운 </a:t>
                      </a:r>
                      <a:r>
                        <a:rPr lang="en-US" altLang="ko-KR" sz="1600" dirty="0"/>
                        <a:t>Task </a:t>
                      </a:r>
                      <a:r>
                        <a:rPr lang="ko-KR" altLang="en-US" sz="1600" dirty="0"/>
                        <a:t>추가 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구조 재설계 필요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공유 백본으로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확장성 우수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0579927"/>
                  </a:ext>
                </a:extLst>
              </a:tr>
              <a:tr h="11206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성능 평가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단일 </a:t>
                      </a:r>
                      <a:r>
                        <a:rPr lang="en-US" altLang="ko-KR" sz="1600" dirty="0"/>
                        <a:t>Task </a:t>
                      </a:r>
                      <a:r>
                        <a:rPr lang="ko-KR" altLang="en-US" sz="1600" dirty="0"/>
                        <a:t>성능만 평가 가능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Accuracy, AP, </a:t>
                      </a:r>
                      <a:r>
                        <a:rPr lang="en-US" altLang="ko-KR" sz="1600" dirty="0" err="1"/>
                        <a:t>mIoU</a:t>
                      </a:r>
                      <a:r>
                        <a:rPr lang="en-US" altLang="ko-KR" sz="1600" dirty="0"/>
                        <a:t>,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#Param</a:t>
                      </a:r>
                      <a:r>
                        <a:rPr lang="ko-KR" altLang="en-US" sz="1600" dirty="0"/>
                        <a:t>으로 다양한 </a:t>
                      </a:r>
                      <a:r>
                        <a:rPr lang="en-US" altLang="ko-KR" sz="1600" dirty="0"/>
                        <a:t>Task </a:t>
                      </a:r>
                    </a:p>
                    <a:p>
                      <a:pPr algn="ctr" latinLnBrk="1"/>
                      <a:r>
                        <a:rPr lang="ko-KR" altLang="en-US" sz="1600" dirty="0"/>
                        <a:t>성능 평가 가능</a:t>
                      </a:r>
                      <a:endParaRPr lang="en-US" altLang="ko-K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836176"/>
                  </a:ext>
                </a:extLst>
              </a:tr>
              <a:tr h="5541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학습 효율성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Task</a:t>
                      </a:r>
                      <a:r>
                        <a:rPr lang="ko-KR" altLang="en-US" sz="1600" dirty="0"/>
                        <a:t>별 학습으로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시간과 자원 소모 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공유 백본 사용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연산 효율성 확보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9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00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539E5-FB5C-1018-BCC2-EE951A9BF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2152AD-AFBC-6085-D3C7-EB46CA704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아이디어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068AF4-BC3B-C5AB-554C-85E9599DAE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핵심 </a:t>
            </a:r>
            <a:r>
              <a:rPr lang="ko-KR" altLang="en-US" dirty="0" err="1"/>
              <a:t>유스케이스</a:t>
            </a:r>
            <a:endParaRPr lang="ko-KR" altLang="en-US" dirty="0"/>
          </a:p>
        </p:txBody>
      </p:sp>
      <p:graphicFrame>
        <p:nvGraphicFramePr>
          <p:cNvPr id="5" name="표 개체 틀 6">
            <a:extLst>
              <a:ext uri="{FF2B5EF4-FFF2-40B4-BE49-F238E27FC236}">
                <a16:creationId xmlns:a16="http://schemas.microsoft.com/office/drawing/2014/main" id="{729489B8-ECFC-8D5E-0AF5-CD7ECDAC30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5979010"/>
              </p:ext>
            </p:extLst>
          </p:nvPr>
        </p:nvGraphicFramePr>
        <p:xfrm>
          <a:off x="4207681" y="1393374"/>
          <a:ext cx="5491490" cy="435180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2745745">
                  <a:extLst>
                    <a:ext uri="{9D8B030D-6E8A-4147-A177-3AD203B41FA5}">
                      <a16:colId xmlns:a16="http://schemas.microsoft.com/office/drawing/2014/main" val="3775715531"/>
                    </a:ext>
                  </a:extLst>
                </a:gridCol>
                <a:gridCol w="2745745">
                  <a:extLst>
                    <a:ext uri="{9D8B030D-6E8A-4147-A177-3AD203B41FA5}">
                      <a16:colId xmlns:a16="http://schemas.microsoft.com/office/drawing/2014/main" val="1274735807"/>
                    </a:ext>
                  </a:extLst>
                </a:gridCol>
              </a:tblGrid>
              <a:tr h="353183">
                <a:tc>
                  <a:txBody>
                    <a:bodyPr/>
                    <a:lstStyle/>
                    <a:p>
                      <a:pPr algn="ctr" latinLnBrk="0">
                        <a:buNone/>
                      </a:pP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주요 </a:t>
                      </a:r>
                      <a: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</a:rPr>
                        <a:t>Actor</a:t>
                      </a:r>
                      <a:endParaRPr lang="ko-KR" sz="1100" b="1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buNone/>
                      </a:pPr>
                      <a:r>
                        <a:rPr lang="ko-KR" sz="900" dirty="0">
                          <a:solidFill>
                            <a:srgbClr val="000000"/>
                          </a:solidFill>
                          <a:effectLst/>
                        </a:rPr>
                        <a:t>자율주행 시스템 개발자</a:t>
                      </a: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, </a:t>
                      </a:r>
                      <a:r>
                        <a:rPr lang="ko-KR" sz="900" dirty="0">
                          <a:solidFill>
                            <a:srgbClr val="000000"/>
                          </a:solidFill>
                          <a:effectLst/>
                        </a:rPr>
                        <a:t>운전자</a:t>
                      </a:r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, MTL </a:t>
                      </a:r>
                      <a:r>
                        <a:rPr lang="ko-KR" sz="900" dirty="0">
                          <a:solidFill>
                            <a:srgbClr val="000000"/>
                          </a:solidFill>
                          <a:effectLst/>
                        </a:rPr>
                        <a:t>연구자</a:t>
                      </a:r>
                      <a:endParaRPr lang="ko-KR" sz="10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굴림" panose="020B0600000101010101" pitchFamily="50" charset="-127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35144849"/>
                  </a:ext>
                </a:extLst>
              </a:tr>
              <a:tr h="1853828">
                <a:tc>
                  <a:txBody>
                    <a:bodyPr/>
                    <a:lstStyle/>
                    <a:p>
                      <a:pPr algn="ctr" latinLnBrk="0">
                        <a:buNone/>
                      </a:pP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주요 기능 </a:t>
                      </a:r>
                      <a:b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구성 요소</a:t>
                      </a:r>
                      <a:endParaRPr lang="ko-KR" sz="1100" b="1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buNone/>
                      </a:pPr>
                      <a:br>
                        <a:rPr lang="en-US" altLang="ko-KR" sz="900" kern="100" dirty="0">
                          <a:effectLst/>
                        </a:rPr>
                      </a:br>
                      <a:r>
                        <a:rPr lang="ko-KR" sz="900" kern="100" dirty="0">
                          <a:effectLst/>
                        </a:rPr>
                        <a:t>주요 기능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algn="just" latinLnBrk="0">
                        <a:buNone/>
                      </a:pPr>
                      <a:endParaRPr lang="ko-KR" sz="10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r>
                        <a:rPr lang="ko-KR" sz="900" kern="100" dirty="0">
                          <a:effectLst/>
                        </a:rPr>
                        <a:t>자율주행 태스크 응용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endParaRPr lang="ko-KR" sz="10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r>
                        <a:rPr lang="ko-KR" altLang="en-US" sz="900" kern="100" dirty="0">
                          <a:effectLst/>
                        </a:rPr>
                        <a:t>객체 탐지</a:t>
                      </a:r>
                      <a:r>
                        <a:rPr lang="en-US" altLang="ko-KR" sz="900" kern="100" dirty="0">
                          <a:effectLst/>
                        </a:rPr>
                        <a:t>, </a:t>
                      </a:r>
                      <a:r>
                        <a:rPr lang="ko-KR" altLang="en-US" sz="900" kern="100" dirty="0">
                          <a:effectLst/>
                        </a:rPr>
                        <a:t>의미론적 분할</a:t>
                      </a:r>
                      <a:r>
                        <a:rPr lang="en-US" altLang="ko-KR" sz="900" kern="100" dirty="0">
                          <a:effectLst/>
                        </a:rPr>
                        <a:t>, </a:t>
                      </a:r>
                      <a:r>
                        <a:rPr lang="ko-KR" altLang="en-US" sz="900" kern="100" dirty="0">
                          <a:effectLst/>
                        </a:rPr>
                        <a:t>이미지 분류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endParaRPr lang="ko-KR" sz="10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r>
                        <a:rPr lang="ko-KR" altLang="en-US" sz="900" kern="100" dirty="0" err="1">
                          <a:effectLst/>
                        </a:rPr>
                        <a:t>멀티태스크</a:t>
                      </a:r>
                      <a:r>
                        <a:rPr lang="ko-KR" altLang="en-US" sz="900" kern="100" dirty="0">
                          <a:effectLst/>
                        </a:rPr>
                        <a:t> 학습 모델 설계 및 학습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r>
                        <a:rPr lang="ko-KR" altLang="en-US" sz="900" kern="100" dirty="0">
                          <a:effectLst/>
                        </a:rPr>
                        <a:t>모델 평가 및 성능 분석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endParaRPr lang="ko-KR" sz="1000" kern="100" dirty="0">
                        <a:effectLst/>
                      </a:endParaRPr>
                    </a:p>
                    <a:p>
                      <a:pPr algn="just" latinLnBrk="0">
                        <a:buNone/>
                      </a:pPr>
                      <a:r>
                        <a:rPr lang="ko-KR" sz="900" kern="100" dirty="0">
                          <a:effectLst/>
                        </a:rPr>
                        <a:t>구성 요소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algn="just" latinLnBrk="0">
                        <a:buNone/>
                      </a:pPr>
                      <a:endParaRPr lang="ko-KR" sz="10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r>
                        <a:rPr lang="en-US" sz="900" kern="100" dirty="0">
                          <a:effectLst/>
                        </a:rPr>
                        <a:t>PVT v2 </a:t>
                      </a:r>
                      <a:r>
                        <a:rPr lang="ko-KR" sz="900" kern="100" dirty="0">
                          <a:effectLst/>
                        </a:rPr>
                        <a:t>프레임워크</a:t>
                      </a:r>
                      <a:r>
                        <a:rPr lang="en-US" altLang="ko-KR" sz="900" kern="100" dirty="0">
                          <a:effectLst/>
                        </a:rPr>
                        <a:t> </a:t>
                      </a:r>
                      <a:r>
                        <a:rPr lang="ko-KR" altLang="en-US" sz="900" kern="100" dirty="0">
                          <a:effectLst/>
                        </a:rPr>
                        <a:t>및 </a:t>
                      </a:r>
                      <a:r>
                        <a:rPr lang="en-US" altLang="ko-KR" sz="900" kern="100" dirty="0">
                          <a:effectLst/>
                        </a:rPr>
                        <a:t>MTL</a:t>
                      </a:r>
                      <a:r>
                        <a:rPr lang="ko-KR" altLang="en-US" sz="900" kern="100" dirty="0">
                          <a:effectLst/>
                        </a:rPr>
                        <a:t>을 위한 </a:t>
                      </a:r>
                      <a:r>
                        <a:rPr lang="ko-KR" altLang="en-US" sz="900" kern="100" dirty="0" err="1">
                          <a:effectLst/>
                        </a:rPr>
                        <a:t>디코더</a:t>
                      </a:r>
                      <a:endParaRPr lang="en-US" altLang="ko-KR" sz="900" kern="100" dirty="0">
                        <a:effectLst/>
                      </a:endParaRPr>
                    </a:p>
                    <a:p>
                      <a:pPr marL="171450" indent="-171450" algn="just" latinLnBrk="0">
                        <a:buFontTx/>
                        <a:buChar char="-"/>
                      </a:pPr>
                      <a:endParaRPr lang="ko-KR" sz="1000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68665762"/>
                  </a:ext>
                </a:extLst>
              </a:tr>
              <a:tr h="574371">
                <a:tc>
                  <a:txBody>
                    <a:bodyPr/>
                    <a:lstStyle/>
                    <a:p>
                      <a:pPr algn="ctr" latinLnBrk="0">
                        <a:buNone/>
                      </a:pP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입</a:t>
                      </a:r>
                      <a: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</a:rPr>
                        <a:t>/</a:t>
                      </a: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출력 데이터</a:t>
                      </a:r>
                      <a:endParaRPr lang="ko-KR" sz="1100" b="1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fontAlgn="base" latinLnBrk="0">
                        <a:buNone/>
                        <a:tabLst>
                          <a:tab pos="1019810" algn="l"/>
                        </a:tabLst>
                      </a:pPr>
                      <a:endParaRPr lang="en-US" altLang="ko-KR" sz="900" kern="100" spc="-100">
                        <a:effectLst/>
                      </a:endParaRPr>
                    </a:p>
                    <a:p>
                      <a:pPr algn="just" fontAlgn="base" latinLnBrk="0">
                        <a:buNone/>
                        <a:tabLst>
                          <a:tab pos="1019810" algn="l"/>
                        </a:tabLst>
                      </a:pPr>
                      <a:r>
                        <a:rPr lang="ko-KR" sz="900" kern="100" spc="-100">
                          <a:effectLst/>
                        </a:rPr>
                        <a:t>입력 데이터</a:t>
                      </a:r>
                      <a:r>
                        <a:rPr lang="en-US" sz="900" kern="100" spc="-100">
                          <a:effectLst/>
                        </a:rPr>
                        <a:t>(</a:t>
                      </a:r>
                      <a:r>
                        <a:rPr lang="ko-KR" sz="900" kern="100" spc="-100">
                          <a:effectLst/>
                        </a:rPr>
                        <a:t>결과</a:t>
                      </a:r>
                      <a:r>
                        <a:rPr lang="en-US" sz="900" kern="100" spc="-100">
                          <a:effectLst/>
                        </a:rPr>
                        <a:t>): </a:t>
                      </a:r>
                      <a:r>
                        <a:rPr lang="ko-KR" sz="900" kern="100" spc="-100">
                          <a:effectLst/>
                        </a:rPr>
                        <a:t>이미지 데이터셋</a:t>
                      </a:r>
                      <a:r>
                        <a:rPr lang="en-US" sz="900" kern="100" spc="-100">
                          <a:effectLst/>
                        </a:rPr>
                        <a:t> (ImageNet, COCO, ADE20K)  </a:t>
                      </a:r>
                    </a:p>
                    <a:p>
                      <a:pPr algn="just" fontAlgn="base" latinLnBrk="0">
                        <a:buNone/>
                        <a:tabLst>
                          <a:tab pos="1019810" algn="l"/>
                        </a:tabLst>
                      </a:pPr>
                      <a:endParaRPr lang="ko-KR" sz="1000" kern="100">
                        <a:effectLst/>
                      </a:endParaRPr>
                    </a:p>
                    <a:p>
                      <a:pPr algn="just" fontAlgn="base" latinLnBrk="0">
                        <a:buNone/>
                        <a:tabLst>
                          <a:tab pos="1019810" algn="l"/>
                        </a:tabLst>
                      </a:pPr>
                      <a:r>
                        <a:rPr lang="ko-KR" sz="900" kern="100" spc="-100">
                          <a:effectLst/>
                        </a:rPr>
                        <a:t>출력 데이터</a:t>
                      </a:r>
                      <a:r>
                        <a:rPr lang="en-US" sz="900" kern="100" spc="-100">
                          <a:effectLst/>
                        </a:rPr>
                        <a:t>(</a:t>
                      </a:r>
                      <a:r>
                        <a:rPr lang="ko-KR" sz="900" kern="100" spc="-100">
                          <a:effectLst/>
                        </a:rPr>
                        <a:t>결과</a:t>
                      </a:r>
                      <a:r>
                        <a:rPr lang="en-US" sz="900" kern="100" spc="-100">
                          <a:effectLst/>
                        </a:rPr>
                        <a:t>): </a:t>
                      </a:r>
                      <a:r>
                        <a:rPr lang="ko-KR" sz="900" kern="100" spc="-100">
                          <a:effectLst/>
                        </a:rPr>
                        <a:t>이미지 분류 레이블</a:t>
                      </a:r>
                      <a:r>
                        <a:rPr lang="en-US" sz="900" kern="100" spc="-100">
                          <a:effectLst/>
                        </a:rPr>
                        <a:t>, </a:t>
                      </a:r>
                      <a:r>
                        <a:rPr lang="ko-KR" sz="900" kern="100" spc="-100">
                          <a:effectLst/>
                        </a:rPr>
                        <a:t>객체 탐지 박스</a:t>
                      </a:r>
                      <a:r>
                        <a:rPr lang="en-US" sz="900" kern="100" spc="-100">
                          <a:effectLst/>
                        </a:rPr>
                        <a:t>, </a:t>
                      </a:r>
                      <a:r>
                        <a:rPr lang="ko-KR" sz="900" kern="100" spc="-100">
                          <a:effectLst/>
                        </a:rPr>
                        <a:t>의미론적 분할 마스크</a:t>
                      </a:r>
                      <a:endParaRPr lang="ko-KR" sz="1000" kern="10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1317307"/>
                  </a:ext>
                </a:extLst>
              </a:tr>
              <a:tr h="574371">
                <a:tc>
                  <a:txBody>
                    <a:bodyPr/>
                    <a:lstStyle/>
                    <a:p>
                      <a:pPr algn="ctr" latinLnBrk="0">
                        <a:buNone/>
                      </a:pPr>
                      <a:r>
                        <a:rPr lang="ko-KR" sz="1100" b="1" kern="100" dirty="0">
                          <a:solidFill>
                            <a:srgbClr val="000000"/>
                          </a:solidFill>
                          <a:effectLst/>
                        </a:rPr>
                        <a:t>데이터</a:t>
                      </a:r>
                      <a:r>
                        <a:rPr lang="en-US" sz="1100" b="1" kern="100" dirty="0">
                          <a:solidFill>
                            <a:srgbClr val="000000"/>
                          </a:solidFill>
                          <a:effectLst/>
                        </a:rPr>
                        <a:t> Flow</a:t>
                      </a:r>
                      <a:endParaRPr lang="ko-KR" sz="1100" b="1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algn="just" fontAlgn="base" latinLnBrk="0">
                        <a:buFont typeface="+mj-lt"/>
                        <a:buAutoNum type="arabicParenR"/>
                        <a:tabLst>
                          <a:tab pos="1019810" algn="l"/>
                        </a:tabLst>
                      </a:pPr>
                      <a:r>
                        <a:rPr lang="ko-KR" sz="900" kern="100" dirty="0">
                          <a:effectLst/>
                        </a:rPr>
                        <a:t>이미지 데이터 </a:t>
                      </a:r>
                      <a:r>
                        <a:rPr lang="ko-KR" sz="900" kern="100" dirty="0" err="1">
                          <a:effectLst/>
                        </a:rPr>
                        <a:t>전처리</a:t>
                      </a:r>
                      <a:endParaRPr lang="ko-KR" sz="1000" kern="100" dirty="0">
                        <a:effectLst/>
                      </a:endParaRPr>
                    </a:p>
                    <a:p>
                      <a:pPr marL="342900" lvl="0" indent="-342900" algn="just" fontAlgn="base" latinLnBrk="0">
                        <a:buFont typeface="+mj-lt"/>
                        <a:buAutoNum type="arabicParenR"/>
                        <a:tabLst>
                          <a:tab pos="1019810" algn="l"/>
                        </a:tabLst>
                      </a:pPr>
                      <a:r>
                        <a:rPr lang="en-US" sz="900" kern="100" dirty="0">
                          <a:effectLst/>
                        </a:rPr>
                        <a:t>MTL </a:t>
                      </a:r>
                      <a:r>
                        <a:rPr lang="ko-KR" sz="900" kern="100" dirty="0">
                          <a:effectLst/>
                        </a:rPr>
                        <a:t>모델 학습</a:t>
                      </a:r>
                      <a:endParaRPr lang="ko-KR" sz="1000" kern="100" dirty="0">
                        <a:effectLst/>
                      </a:endParaRPr>
                    </a:p>
                    <a:p>
                      <a:pPr marL="342900" lvl="0" indent="-342900" algn="just" fontAlgn="base" latinLnBrk="0">
                        <a:buFont typeface="+mj-lt"/>
                        <a:buAutoNum type="arabicParenR"/>
                        <a:tabLst>
                          <a:tab pos="1019810" algn="l"/>
                        </a:tabLst>
                      </a:pPr>
                      <a:r>
                        <a:rPr lang="ko-KR" altLang="en-US" sz="900" kern="100" dirty="0">
                          <a:effectLst/>
                        </a:rPr>
                        <a:t>테</a:t>
                      </a:r>
                      <a:r>
                        <a:rPr lang="ko-KR" sz="900" kern="100" dirty="0">
                          <a:effectLst/>
                        </a:rPr>
                        <a:t>스트 및 성능 분석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10620998"/>
                  </a:ext>
                </a:extLst>
              </a:tr>
              <a:tr h="574371">
                <a:tc>
                  <a:txBody>
                    <a:bodyPr/>
                    <a:lstStyle/>
                    <a:p>
                      <a:pPr algn="ctr" latinLnBrk="0">
                        <a:buNone/>
                      </a:pPr>
                      <a:r>
                        <a:rPr lang="ko-KR" altLang="en-US" sz="1100" b="1" kern="100" dirty="0">
                          <a:effectLst/>
                        </a:rPr>
                        <a:t>외부 시스템 연계</a:t>
                      </a:r>
                      <a:endParaRPr lang="ko-KR" sz="1100" b="1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 algn="just" fontAlgn="base" latinLnBrk="0">
                        <a:buFont typeface="+mj-lt"/>
                        <a:buNone/>
                        <a:tabLst>
                          <a:tab pos="1019810" algn="l"/>
                        </a:tabLst>
                      </a:pPr>
                      <a:r>
                        <a:rPr lang="ko-KR" altLang="en-US" sz="1000" kern="100" dirty="0">
                          <a:effectLst/>
                        </a:rPr>
                        <a:t>모델 비교 대상</a:t>
                      </a:r>
                      <a:r>
                        <a:rPr lang="en-US" altLang="ko-KR" sz="1000" kern="100" dirty="0">
                          <a:effectLst/>
                        </a:rPr>
                        <a:t>: Tesla </a:t>
                      </a:r>
                      <a:r>
                        <a:rPr lang="en-US" altLang="ko-KR" sz="1000" kern="100" dirty="0" err="1">
                          <a:effectLst/>
                        </a:rPr>
                        <a:t>HydraNet</a:t>
                      </a:r>
                      <a:endParaRPr lang="en-US" altLang="ko-KR" sz="1000" kern="100" dirty="0">
                        <a:effectLst/>
                      </a:endParaRPr>
                    </a:p>
                    <a:p>
                      <a:pPr marL="0" lvl="0" indent="0" algn="just" fontAlgn="base" latinLnBrk="0">
                        <a:buFont typeface="+mj-lt"/>
                        <a:buNone/>
                        <a:tabLst>
                          <a:tab pos="1019810" algn="l"/>
                        </a:tabLst>
                      </a:pPr>
                      <a:r>
                        <a:rPr lang="ko-KR" altLang="en-US" sz="1000" kern="100" dirty="0">
                          <a:effectLst/>
                        </a:rPr>
                        <a:t>평가 툴</a:t>
                      </a:r>
                      <a:r>
                        <a:rPr lang="en-US" altLang="ko-KR" sz="1000" kern="100" dirty="0">
                          <a:effectLst/>
                        </a:rPr>
                        <a:t>: </a:t>
                      </a:r>
                      <a:r>
                        <a:rPr lang="en-US" altLang="ko-KR" sz="1000" kern="100" dirty="0" err="1">
                          <a:effectLst/>
                        </a:rPr>
                        <a:t>PyTorch</a:t>
                      </a:r>
                      <a:r>
                        <a:rPr lang="en-US" altLang="ko-KR" sz="1000" kern="100" dirty="0">
                          <a:effectLst/>
                        </a:rPr>
                        <a:t>, </a:t>
                      </a:r>
                      <a:r>
                        <a:rPr lang="en-US" altLang="ko-KR" sz="1000" kern="100" dirty="0" err="1">
                          <a:effectLst/>
                        </a:rPr>
                        <a:t>sklearn</a:t>
                      </a:r>
                      <a:r>
                        <a:rPr lang="ko-KR" altLang="en-US" sz="1000" kern="100" dirty="0">
                          <a:effectLst/>
                        </a:rPr>
                        <a:t>을 활용</a:t>
                      </a:r>
                      <a:endParaRPr lang="en-US" altLang="ko-KR" sz="1000" kern="100" dirty="0">
                        <a:effectLst/>
                      </a:endParaRPr>
                    </a:p>
                    <a:p>
                      <a:pPr marL="0" lvl="0" indent="0" algn="just" fontAlgn="base" latinLnBrk="0">
                        <a:buFont typeface="+mj-lt"/>
                        <a:buNone/>
                        <a:tabLst>
                          <a:tab pos="1019810" algn="l"/>
                        </a:tabLst>
                      </a:pPr>
                      <a:r>
                        <a:rPr lang="ko-KR" altLang="en-US" sz="1000" kern="100" dirty="0">
                          <a:effectLst/>
                          <a:latin typeface="+mn-ea"/>
                          <a:ea typeface="+mn-ea"/>
                        </a:rPr>
                        <a:t>추가적인 모형 활용 시</a:t>
                      </a:r>
                      <a:r>
                        <a:rPr lang="en-US" altLang="ko-KR" sz="1000" kern="100" dirty="0">
                          <a:effectLst/>
                          <a:latin typeface="+mn-ea"/>
                          <a:ea typeface="+mn-ea"/>
                        </a:rPr>
                        <a:t>:Hugging Face</a:t>
                      </a:r>
                      <a:endParaRPr lang="ko-KR" sz="1000" kern="1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9973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8326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03317-B7D6-1038-728E-274CA6ED5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F06FC7-D13F-A823-6154-72ECA02858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연구 질문 및 가설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sz="1400" dirty="0"/>
              <a:t>RQ1.</a:t>
            </a:r>
            <a:br>
              <a:rPr lang="en-US" altLang="ko-KR" sz="1400" dirty="0"/>
            </a:br>
            <a:r>
              <a:rPr lang="en-US" altLang="ko-KR" sz="1400" dirty="0"/>
              <a:t>PVT v2 </a:t>
            </a:r>
            <a:r>
              <a:rPr lang="ko-KR" altLang="en-US" sz="1400" dirty="0"/>
              <a:t>프레임워크에 </a:t>
            </a:r>
            <a:r>
              <a:rPr lang="en-US" altLang="ko-KR" sz="1400" dirty="0"/>
              <a:t>MTL</a:t>
            </a:r>
            <a:r>
              <a:rPr lang="ko-KR" altLang="en-US" sz="1400" dirty="0"/>
              <a:t>을 적용한 모형은 단일 작업 학습 모형에 비해 작업</a:t>
            </a:r>
            <a:r>
              <a:rPr lang="en-US" altLang="ko-KR" sz="1400" dirty="0"/>
              <a:t>(</a:t>
            </a:r>
            <a:r>
              <a:rPr lang="ko-KR" altLang="en-US" sz="1400" dirty="0"/>
              <a:t>이미지 분류</a:t>
            </a:r>
            <a:r>
              <a:rPr lang="en-US" altLang="ko-KR" sz="1400" dirty="0"/>
              <a:t>, </a:t>
            </a:r>
            <a:r>
              <a:rPr lang="ko-KR" altLang="en-US" sz="1400" dirty="0"/>
              <a:t>객체 탐지</a:t>
            </a:r>
            <a:r>
              <a:rPr lang="en-US" altLang="ko-KR" sz="1400" dirty="0"/>
              <a:t>, </a:t>
            </a:r>
            <a:r>
              <a:rPr lang="ko-KR" altLang="en-US" sz="1400" dirty="0"/>
              <a:t>의미론적 분할</a:t>
            </a:r>
            <a:r>
              <a:rPr lang="en-US" altLang="ko-KR" sz="1400" dirty="0"/>
              <a:t>)</a:t>
            </a:r>
            <a:r>
              <a:rPr lang="ko-KR" altLang="en-US" sz="1400" dirty="0"/>
              <a:t>에 대한 유의미한 성능 향상이 이루어 지는가</a:t>
            </a:r>
            <a:r>
              <a:rPr lang="en-US" altLang="ko-KR" sz="1400" dirty="0"/>
              <a:t>?</a:t>
            </a:r>
          </a:p>
          <a:p>
            <a:pPr lvl="1"/>
            <a:endParaRPr lang="en-US" altLang="ko-KR" dirty="0"/>
          </a:p>
          <a:p>
            <a:pPr lvl="2"/>
            <a:r>
              <a:rPr lang="en-US" altLang="ko-KR" sz="1400" dirty="0"/>
              <a:t>H1.</a:t>
            </a:r>
            <a:br>
              <a:rPr lang="en-US" altLang="ko-KR" sz="1400" dirty="0"/>
            </a:br>
            <a:r>
              <a:rPr lang="en-US" altLang="ko-KR" sz="1400" dirty="0"/>
              <a:t>MTL</a:t>
            </a:r>
            <a:r>
              <a:rPr lang="ko-KR" altLang="en-US" sz="1400" dirty="0"/>
              <a:t>을 이용해 학습시킨 </a:t>
            </a:r>
            <a:r>
              <a:rPr lang="en-US" altLang="ko-KR" sz="1400" dirty="0"/>
              <a:t>PVT v2 </a:t>
            </a:r>
            <a:r>
              <a:rPr lang="ko-KR" altLang="en-US" sz="1400" dirty="0"/>
              <a:t>모형은 단일 작업 모형보다 정확도</a:t>
            </a:r>
            <a:r>
              <a:rPr lang="en-US" altLang="ko-KR" sz="1400" dirty="0"/>
              <a:t>, AP, </a:t>
            </a:r>
            <a:r>
              <a:rPr lang="en-US" altLang="ko-KR" sz="1400" dirty="0" err="1"/>
              <a:t>mIoU</a:t>
            </a:r>
            <a:r>
              <a:rPr lang="en-US" altLang="ko-KR" sz="1400" dirty="0"/>
              <a:t>, #Param </a:t>
            </a:r>
            <a:r>
              <a:rPr lang="ko-KR" altLang="en-US" sz="1400" dirty="0"/>
              <a:t>등의 성능 지표에서 유의미한 개선을 보일 것이다</a:t>
            </a:r>
            <a:r>
              <a:rPr lang="en-US" altLang="ko-KR" sz="1400" dirty="0"/>
              <a:t>.</a:t>
            </a:r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en-US" altLang="ko-KR" sz="1400" dirty="0"/>
              <a:t>RQ2.</a:t>
            </a:r>
            <a:br>
              <a:rPr lang="en-US" altLang="ko-KR" sz="1400" dirty="0"/>
            </a:br>
            <a:r>
              <a:rPr lang="en-US" altLang="ko-KR" sz="1400" dirty="0"/>
              <a:t>MTL</a:t>
            </a:r>
            <a:r>
              <a:rPr lang="ko-KR" altLang="en-US" sz="1400" dirty="0"/>
              <a:t>을 이용해 학습시킨 모형은 자율주행 분야에서 기존 프레임워크 대비 어떤 장단점을 갖는가</a:t>
            </a:r>
            <a:r>
              <a:rPr lang="en-US" altLang="ko-KR" sz="1400" dirty="0"/>
              <a:t>?</a:t>
            </a:r>
          </a:p>
          <a:p>
            <a:pPr lvl="1"/>
            <a:endParaRPr lang="en-US" altLang="ko-KR" dirty="0"/>
          </a:p>
          <a:p>
            <a:pPr lvl="2"/>
            <a:r>
              <a:rPr lang="en-US" altLang="ko-KR" sz="1400" dirty="0"/>
              <a:t>H2.</a:t>
            </a:r>
            <a:br>
              <a:rPr lang="en-US" altLang="ko-KR" sz="1400" dirty="0"/>
            </a:br>
            <a:r>
              <a:rPr lang="en-US" altLang="ko-KR" sz="1400" dirty="0"/>
              <a:t>MTL </a:t>
            </a:r>
            <a:r>
              <a:rPr lang="ko-KR" altLang="en-US" sz="1400" dirty="0"/>
              <a:t>기반 모델은 자율 주행 분야에서 연구되는 모형인 </a:t>
            </a:r>
            <a:r>
              <a:rPr lang="en-US" altLang="ko-KR" sz="1400" dirty="0" err="1"/>
              <a:t>HydraNet</a:t>
            </a:r>
            <a:r>
              <a:rPr lang="en-US" altLang="ko-KR" sz="1400" dirty="0"/>
              <a:t> </a:t>
            </a:r>
            <a:r>
              <a:rPr lang="ko-KR" altLang="en-US" sz="1400" dirty="0"/>
              <a:t>대비 정확도 측면에서 유의미한 성능 향상을 보여줄 것이다</a:t>
            </a:r>
            <a:r>
              <a:rPr lang="en-US" altLang="ko-KR" sz="1400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6096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00F8DD-0F39-440A-34AE-63873D7FF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072F1-FA7B-BDB5-4322-A6EAE5A0F4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시퀀스 다이어그램 </a:t>
            </a:r>
            <a:r>
              <a:rPr lang="en-US" altLang="ko-KR" dirty="0"/>
              <a:t>/ </a:t>
            </a:r>
            <a:r>
              <a:rPr lang="ko-KR" altLang="en-US" dirty="0"/>
              <a:t>실험 알고리즘 순서도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947D33-4B68-CFCC-2335-D7251B8FE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429" y="1987536"/>
            <a:ext cx="4302661" cy="3606813"/>
          </a:xfrm>
          <a:prstGeom prst="rect">
            <a:avLst/>
          </a:prstGeom>
        </p:spPr>
      </p:pic>
      <p:pic>
        <p:nvPicPr>
          <p:cNvPr id="5" name="Picture 1">
            <a:extLst>
              <a:ext uri="{FF2B5EF4-FFF2-40B4-BE49-F238E27FC236}">
                <a16:creationId xmlns:a16="http://schemas.microsoft.com/office/drawing/2014/main" id="{704A3C1B-1ED3-1A5E-B316-3D0D7E1F6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602" y="1987975"/>
            <a:ext cx="4952210" cy="3606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4511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C5042-2F0C-654B-D01F-B0B7730AE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3150FE-22CB-B875-443B-99AA24B50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6999"/>
            <a:ext cx="9660383" cy="458612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3000" dirty="0"/>
              <a:t>프로토타입 설계</a:t>
            </a:r>
            <a:endParaRPr lang="en-US" altLang="ko-KR" sz="3000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활용 오픈소스</a:t>
            </a:r>
            <a:endParaRPr lang="en-US" altLang="ko-KR" dirty="0"/>
          </a:p>
          <a:p>
            <a:pPr lvl="2"/>
            <a:r>
              <a:rPr lang="en-US" altLang="ko-KR" sz="1300" dirty="0" err="1"/>
              <a:t>LibMTL</a:t>
            </a:r>
            <a:r>
              <a:rPr lang="en-US" altLang="ko-KR" sz="1300" dirty="0"/>
              <a:t>: MTL</a:t>
            </a:r>
            <a:r>
              <a:rPr lang="ko-KR" altLang="en-US" sz="1300" dirty="0"/>
              <a:t> 오픈소스 라이브러리</a:t>
            </a:r>
            <a:endParaRPr lang="en-US" altLang="ko-KR" sz="1300" dirty="0"/>
          </a:p>
          <a:p>
            <a:pPr lvl="2"/>
            <a:r>
              <a:rPr lang="en-US" altLang="ko-KR" sz="1300" dirty="0"/>
              <a:t>PVT: Pyramid Vision Transformer</a:t>
            </a:r>
            <a:r>
              <a:rPr lang="ko-KR" altLang="en-US" sz="1300" dirty="0"/>
              <a:t> 오픈소스 라이브러리 </a:t>
            </a:r>
            <a:r>
              <a:rPr lang="en-US" altLang="ko-KR" sz="1300" i="1" dirty="0"/>
              <a:t>(Transformer </a:t>
            </a:r>
            <a:r>
              <a:rPr lang="ko-KR" altLang="en-US" sz="1300" i="1" dirty="0"/>
              <a:t>코드 활용</a:t>
            </a:r>
            <a:r>
              <a:rPr lang="en-US" altLang="ko-KR" sz="1300" i="1" dirty="0"/>
              <a:t>)</a:t>
            </a:r>
          </a:p>
          <a:p>
            <a:pPr lvl="2"/>
            <a:r>
              <a:rPr lang="en-US" altLang="ko-KR" sz="1300" dirty="0"/>
              <a:t>Swin Transformer: Swin</a:t>
            </a:r>
            <a:r>
              <a:rPr lang="ko-KR" altLang="en-US" sz="1300" dirty="0"/>
              <a:t> </a:t>
            </a:r>
            <a:r>
              <a:rPr lang="en-US" altLang="ko-KR" sz="1300" dirty="0"/>
              <a:t>Transformer</a:t>
            </a:r>
            <a:r>
              <a:rPr lang="ko-KR" altLang="en-US" sz="1300" dirty="0"/>
              <a:t> 오픈소스 라이브러리 </a:t>
            </a:r>
            <a:r>
              <a:rPr lang="en-US" altLang="ko-KR" sz="1300" i="1" dirty="0"/>
              <a:t>(Transformer </a:t>
            </a:r>
            <a:r>
              <a:rPr lang="ko-KR" altLang="en-US" sz="1300" i="1" dirty="0"/>
              <a:t>코드 활용</a:t>
            </a:r>
            <a:r>
              <a:rPr lang="en-US" altLang="ko-KR" sz="1300" i="1" dirty="0"/>
              <a:t>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데이터셋</a:t>
            </a:r>
            <a:endParaRPr lang="en-US" altLang="ko-KR" dirty="0"/>
          </a:p>
          <a:p>
            <a:pPr lvl="2"/>
            <a:r>
              <a:rPr lang="en-US" altLang="ko-KR" sz="1300" dirty="0"/>
              <a:t>NYUv2: </a:t>
            </a:r>
            <a:r>
              <a:rPr lang="ko-KR" altLang="en-US" sz="1300" dirty="0"/>
              <a:t>뉴욕 대학교에서 제작한 실내 공간에 대한 데이터셋</a:t>
            </a:r>
            <a:endParaRPr lang="en-US" altLang="ko-KR" sz="1300" dirty="0"/>
          </a:p>
          <a:p>
            <a:pPr lvl="2"/>
            <a:r>
              <a:rPr lang="en-US" altLang="ko-KR" sz="1300" dirty="0"/>
              <a:t>Multi-Task Learning</a:t>
            </a:r>
            <a:r>
              <a:rPr lang="ko-KR" altLang="en-US" sz="1300" dirty="0"/>
              <a:t> 평가에 주로 활용되는 벤치마크 데이터셋</a:t>
            </a:r>
            <a:endParaRPr lang="en-US" altLang="ko-KR" sz="1300" dirty="0"/>
          </a:p>
          <a:p>
            <a:pPr lvl="2"/>
            <a:r>
              <a:rPr lang="en-US" altLang="ko-KR" sz="1300" dirty="0"/>
              <a:t>MTL </a:t>
            </a:r>
            <a:r>
              <a:rPr lang="ko-KR" altLang="en-US" sz="1300" dirty="0"/>
              <a:t>학습을 위해서는 각 작업의 평가에 활용하기 위한 </a:t>
            </a:r>
            <a:r>
              <a:rPr lang="en-US" altLang="ko-KR" sz="1300" b="1" dirty="0">
                <a:solidFill>
                  <a:srgbClr val="FF0000"/>
                </a:solidFill>
              </a:rPr>
              <a:t>Annotation</a:t>
            </a:r>
            <a:r>
              <a:rPr lang="ko-KR" altLang="en-US" sz="1300" dirty="0"/>
              <a:t>이 필요</a:t>
            </a:r>
            <a:endParaRPr lang="en-US" altLang="ko-KR" sz="1300" dirty="0"/>
          </a:p>
          <a:p>
            <a:pPr lvl="2"/>
            <a:r>
              <a:rPr lang="ko-KR" altLang="en-US" sz="1300" dirty="0"/>
              <a:t>기존 </a:t>
            </a:r>
            <a:r>
              <a:rPr lang="en-US" altLang="ko-KR" sz="1300" dirty="0"/>
              <a:t>ImageNet, COCO2017, ADE20K 2016</a:t>
            </a:r>
            <a:r>
              <a:rPr lang="ko-KR" altLang="en-US" sz="1300" dirty="0"/>
              <a:t>은</a:t>
            </a:r>
            <a:r>
              <a:rPr lang="en-US" altLang="ko-KR" sz="1300" dirty="0"/>
              <a:t> </a:t>
            </a:r>
            <a:r>
              <a:rPr lang="ko-KR" altLang="en-US" sz="1300" dirty="0"/>
              <a:t>단일 작업에 대한 </a:t>
            </a:r>
            <a:r>
              <a:rPr lang="en-US" altLang="ko-KR" sz="1300" dirty="0"/>
              <a:t>Annotation</a:t>
            </a:r>
            <a:r>
              <a:rPr lang="ko-KR" altLang="en-US" sz="1300" dirty="0"/>
              <a:t>만 제공되기에 </a:t>
            </a:r>
            <a:r>
              <a:rPr lang="en-US" altLang="ko-KR" sz="1300" b="1" dirty="0">
                <a:solidFill>
                  <a:srgbClr val="FF0000"/>
                </a:solidFill>
              </a:rPr>
              <a:t>MTL</a:t>
            </a:r>
            <a:r>
              <a:rPr lang="ko-KR" altLang="en-US" sz="1300" b="1" dirty="0">
                <a:solidFill>
                  <a:srgbClr val="FF0000"/>
                </a:solidFill>
              </a:rPr>
              <a:t>에는 부적절하다 판단</a:t>
            </a:r>
            <a:endParaRPr lang="en-US" altLang="ko-KR" sz="1300" b="1" dirty="0">
              <a:solidFill>
                <a:srgbClr val="FF0000"/>
              </a:solidFill>
            </a:endParaRPr>
          </a:p>
          <a:p>
            <a:pPr lvl="2"/>
            <a:endParaRPr lang="en-US" altLang="ko-KR" sz="1300" b="1" i="1" dirty="0"/>
          </a:p>
          <a:p>
            <a:pPr lvl="1"/>
            <a:r>
              <a:rPr lang="ko-KR" altLang="en-US" dirty="0"/>
              <a:t>사용 장비 및 활용 프레임 워크</a:t>
            </a:r>
            <a:endParaRPr lang="en-US" altLang="ko-KR" dirty="0"/>
          </a:p>
          <a:p>
            <a:pPr lvl="2"/>
            <a:r>
              <a:rPr lang="ko-KR" altLang="en-US" sz="1300" dirty="0"/>
              <a:t>실험 환경</a:t>
            </a:r>
            <a:r>
              <a:rPr lang="en-US" altLang="ko-KR" sz="1300" dirty="0"/>
              <a:t>: Linux</a:t>
            </a:r>
            <a:r>
              <a:rPr lang="ko-KR" altLang="en-US" sz="1300" dirty="0"/>
              <a:t> 환경</a:t>
            </a:r>
            <a:endParaRPr lang="en-US" altLang="ko-KR" sz="1300" dirty="0"/>
          </a:p>
          <a:p>
            <a:pPr lvl="2"/>
            <a:r>
              <a:rPr lang="ko-KR" altLang="en-US" sz="1300" dirty="0"/>
              <a:t>사용 언어</a:t>
            </a:r>
            <a:r>
              <a:rPr lang="en-US" altLang="ko-KR" sz="1300" dirty="0"/>
              <a:t>: python 3.10</a:t>
            </a:r>
          </a:p>
          <a:p>
            <a:pPr lvl="2"/>
            <a:r>
              <a:rPr lang="ko-KR" altLang="en-US" sz="1300" dirty="0"/>
              <a:t>프레임워크</a:t>
            </a:r>
            <a:r>
              <a:rPr lang="en-US" altLang="ko-KR" sz="1300" dirty="0"/>
              <a:t>: </a:t>
            </a:r>
            <a:r>
              <a:rPr lang="en-US" altLang="ko-KR" sz="1300" b="1" dirty="0" err="1">
                <a:solidFill>
                  <a:srgbClr val="FF0000"/>
                </a:solidFill>
              </a:rPr>
              <a:t>pytorch</a:t>
            </a:r>
            <a:r>
              <a:rPr lang="en-US" altLang="ko-KR" sz="1300" b="1" dirty="0">
                <a:solidFill>
                  <a:srgbClr val="FF0000"/>
                </a:solidFill>
              </a:rPr>
              <a:t> 2.3.0, CUDA12.1</a:t>
            </a:r>
          </a:p>
          <a:p>
            <a:pPr lvl="2"/>
            <a:r>
              <a:rPr lang="ko-KR" altLang="en-US" sz="1300" dirty="0"/>
              <a:t>주요 라이브러리</a:t>
            </a:r>
            <a:r>
              <a:rPr lang="en-US" altLang="ko-KR" sz="1300" dirty="0"/>
              <a:t>: </a:t>
            </a:r>
            <a:r>
              <a:rPr lang="en-US" altLang="ko-KR" sz="1300" b="1" dirty="0">
                <a:solidFill>
                  <a:srgbClr val="FF0000"/>
                </a:solidFill>
              </a:rPr>
              <a:t>mmcv</a:t>
            </a:r>
            <a:r>
              <a:rPr lang="en-US" altLang="ko-KR" sz="1300" dirty="0">
                <a:solidFill>
                  <a:srgbClr val="FF0000"/>
                </a:solidFill>
              </a:rPr>
              <a:t>: </a:t>
            </a:r>
            <a:r>
              <a:rPr lang="en-US" altLang="ko-KR" sz="1300" b="1" dirty="0">
                <a:solidFill>
                  <a:srgbClr val="FF0000"/>
                </a:solidFill>
              </a:rPr>
              <a:t>2.2.0</a:t>
            </a:r>
            <a:r>
              <a:rPr lang="en-US" altLang="ko-KR" sz="1300" dirty="0"/>
              <a:t>, </a:t>
            </a:r>
            <a:r>
              <a:rPr lang="en-US" altLang="ko-KR" sz="1300" i="1" dirty="0" err="1"/>
              <a:t>mmengine</a:t>
            </a:r>
            <a:r>
              <a:rPr lang="en-US" altLang="ko-KR" sz="1300" i="1" dirty="0"/>
              <a:t>, </a:t>
            </a:r>
            <a:r>
              <a:rPr lang="en-US" altLang="ko-KR" sz="1300" i="1" dirty="0" err="1"/>
              <a:t>mmsegmentation</a:t>
            </a:r>
            <a:r>
              <a:rPr lang="en-US" altLang="ko-KR" sz="1300" dirty="0"/>
              <a:t>, </a:t>
            </a:r>
            <a:r>
              <a:rPr lang="en-US" altLang="ko-KR" sz="1300" b="1" dirty="0" err="1">
                <a:solidFill>
                  <a:srgbClr val="FF0000"/>
                </a:solidFill>
              </a:rPr>
              <a:t>LibMTL</a:t>
            </a:r>
            <a:endParaRPr lang="en-US" altLang="ko-KR" sz="1300" b="1" dirty="0">
              <a:solidFill>
                <a:srgbClr val="FF0000"/>
              </a:solidFill>
            </a:endParaRPr>
          </a:p>
          <a:p>
            <a:pPr lvl="2"/>
            <a:r>
              <a:rPr lang="ko-KR" altLang="en-US" sz="1300" dirty="0"/>
              <a:t>사용  </a:t>
            </a:r>
            <a:r>
              <a:rPr lang="en-US" altLang="ko-KR" sz="1300" dirty="0"/>
              <a:t>GPU: RTX 3080 10GB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7123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82DAB-514F-FB67-FE78-1C63B59B0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C75CC7-8AA8-1613-A452-656B8F3009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실험 계획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Semantic Segmentation, Depth Estimation, Surface</a:t>
            </a:r>
            <a:r>
              <a:rPr lang="ko-KR" altLang="en-US" dirty="0"/>
              <a:t> </a:t>
            </a:r>
            <a:r>
              <a:rPr lang="en-US" altLang="ko-KR" dirty="0"/>
              <a:t>Normal</a:t>
            </a:r>
            <a:r>
              <a:rPr lang="ko-KR" altLang="en-US" dirty="0"/>
              <a:t> </a:t>
            </a:r>
            <a:r>
              <a:rPr lang="en-US" altLang="ko-KR" dirty="0"/>
              <a:t>Prediction </a:t>
            </a:r>
            <a:r>
              <a:rPr lang="ko-KR" altLang="en-US" dirty="0"/>
              <a:t>세 가지의 작업에 대한 학습 진행 → </a:t>
            </a:r>
            <a:r>
              <a:rPr lang="en-US" altLang="ko-KR" dirty="0"/>
              <a:t>NYUv2</a:t>
            </a:r>
            <a:r>
              <a:rPr lang="ko-KR" altLang="en-US" dirty="0"/>
              <a:t>가 지원하는 </a:t>
            </a:r>
            <a:r>
              <a:rPr lang="en-US" altLang="ko-KR" dirty="0"/>
              <a:t>Annotation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독립 변수</a:t>
            </a:r>
            <a:r>
              <a:rPr lang="en-US" altLang="ko-KR" dirty="0"/>
              <a:t>: </a:t>
            </a:r>
            <a:r>
              <a:rPr lang="ko-KR" altLang="en-US" dirty="0"/>
              <a:t>백본 네트워크</a:t>
            </a:r>
            <a:r>
              <a:rPr lang="en-US" altLang="ko-KR" dirty="0"/>
              <a:t>(Swin Transformer, ResNet-50, PVTv2), </a:t>
            </a:r>
            <a:r>
              <a:rPr lang="ko-KR" altLang="en-US" dirty="0"/>
              <a:t>사전 학습 가중치 유무</a:t>
            </a:r>
            <a:r>
              <a:rPr lang="en-US" altLang="ko-KR" dirty="0"/>
              <a:t>, </a:t>
            </a:r>
            <a:r>
              <a:rPr lang="ko-KR" altLang="en-US" dirty="0"/>
              <a:t>학습에 이용할 </a:t>
            </a:r>
            <a:r>
              <a:rPr lang="en-US" altLang="ko-KR" dirty="0"/>
              <a:t>Task </a:t>
            </a:r>
            <a:r>
              <a:rPr lang="ko-KR" altLang="en-US" dirty="0"/>
              <a:t>조합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종속 변수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dirty="0" err="1"/>
              <a:t>mIoU</a:t>
            </a:r>
            <a:r>
              <a:rPr lang="en-US" altLang="ko-KR" dirty="0"/>
              <a:t>, </a:t>
            </a:r>
            <a:r>
              <a:rPr lang="en-US" altLang="ko-KR" dirty="0" err="1"/>
              <a:t>pixAcc</a:t>
            </a:r>
            <a:r>
              <a:rPr lang="en-US" altLang="ko-KR" dirty="0"/>
              <a:t>, abs err, </a:t>
            </a:r>
            <a:r>
              <a:rPr lang="en-US" altLang="ko-KR" dirty="0" err="1"/>
              <a:t>rel</a:t>
            </a:r>
            <a:r>
              <a:rPr lang="en-US" altLang="ko-KR" dirty="0"/>
              <a:t> err, normal mean, normal median, normal&lt;11.25, normal&lt;22.5, normal&lt;30, #Parameters</a:t>
            </a:r>
          </a:p>
        </p:txBody>
      </p:sp>
    </p:spTree>
    <p:extLst>
      <p:ext uri="{BB962C8B-B14F-4D97-AF65-F5344CB8AC3E}">
        <p14:creationId xmlns:p14="http://schemas.microsoft.com/office/powerpoint/2010/main" val="354929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22121-B00B-AFD5-25C1-FDC128A9C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DC2A3-327C-0262-2B3E-ECDC722BB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/>
              <a:t>  </a:t>
            </a:r>
            <a:r>
              <a:rPr kumimoji="1" lang="ko-KR" altLang="en-US" b="1" dirty="0"/>
              <a:t>목차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6AB592-3AC9-3359-3A31-A70ED0B5A0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500018"/>
            <a:ext cx="4700955" cy="3639566"/>
          </a:xfrm>
        </p:spPr>
        <p:txBody>
          <a:bodyPr>
            <a:noAutofit/>
          </a:bodyPr>
          <a:lstStyle/>
          <a:p>
            <a:pPr marL="514350" indent="-514350">
              <a:buAutoNum type="arabicPeriod"/>
            </a:pPr>
            <a:r>
              <a:rPr lang="ko-KR" altLang="en-US" dirty="0"/>
              <a:t>프로젝트 개요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AutoNum type="arabicPeriod"/>
            </a:pPr>
            <a:r>
              <a:rPr lang="ko-KR" altLang="en-US" dirty="0"/>
              <a:t>연구 배경</a:t>
            </a:r>
            <a:r>
              <a:rPr lang="en-US" altLang="ko-KR" dirty="0"/>
              <a:t> </a:t>
            </a:r>
            <a:r>
              <a:rPr lang="ko-KR" altLang="en-US" dirty="0"/>
              <a:t>및 목적</a:t>
            </a:r>
            <a:endParaRPr lang="en-US" altLang="ko-KR" dirty="0"/>
          </a:p>
          <a:p>
            <a:pPr marL="800100" lvl="1" indent="-514350">
              <a:buAutoNum type="arabicPeriod"/>
            </a:pPr>
            <a:r>
              <a:rPr lang="ko-KR" altLang="en-US" dirty="0"/>
              <a:t>팀원 소개 및 역할 분담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사용자 분석</a:t>
            </a:r>
            <a:endParaRPr lang="en-US" altLang="ko-KR" dirty="0"/>
          </a:p>
          <a:p>
            <a:pPr marL="0" indent="0">
              <a:buNone/>
            </a:pPr>
            <a:endParaRPr lang="en-US" altLang="ko-KR" sz="1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이해관계자 설문 및 분석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핵심 아이디어</a:t>
            </a:r>
            <a:endParaRPr lang="en-US" altLang="ko-KR" dirty="0"/>
          </a:p>
          <a:p>
            <a:pPr marL="0" indent="0">
              <a:buNone/>
            </a:pPr>
            <a:endParaRPr lang="en-US" altLang="ko-KR" sz="1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제안방법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기존 해결 방법 및 개선점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5E4999BB-3E91-74DB-E74D-ABB034119E98}"/>
              </a:ext>
            </a:extLst>
          </p:cNvPr>
          <p:cNvSpPr txBox="1">
            <a:spLocks/>
          </p:cNvSpPr>
          <p:nvPr/>
        </p:nvSpPr>
        <p:spPr>
          <a:xfrm>
            <a:off x="6271846" y="1500018"/>
            <a:ext cx="4859704" cy="36395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2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4"/>
            </a:pPr>
            <a:r>
              <a:rPr lang="ko-KR" altLang="en-US" dirty="0"/>
              <a:t>데모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핵심 </a:t>
            </a:r>
            <a:r>
              <a:rPr lang="ko-KR" altLang="en-US" dirty="0" err="1"/>
              <a:t>유스</a:t>
            </a:r>
            <a:r>
              <a:rPr lang="ko-KR" altLang="en-US" dirty="0"/>
              <a:t> 케이스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시퀀스 다이어그램 </a:t>
            </a:r>
            <a:r>
              <a:rPr lang="en-US" altLang="ko-KR" dirty="0"/>
              <a:t>/ </a:t>
            </a:r>
            <a:r>
              <a:rPr lang="ko-KR" altLang="en-US" dirty="0"/>
              <a:t>알고리즘 순서도</a:t>
            </a: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  <a:p>
            <a:pPr marL="514350" indent="-514350">
              <a:buFont typeface="+mj-lt"/>
              <a:buAutoNum type="arabicPeriod" startAt="5"/>
            </a:pPr>
            <a:r>
              <a:rPr lang="ko-KR" altLang="en-US" dirty="0"/>
              <a:t>테스트 및 실험 결과</a:t>
            </a:r>
            <a:endParaRPr lang="en-US" altLang="ko-KR" dirty="0"/>
          </a:p>
          <a:p>
            <a:pPr marL="0" indent="0">
              <a:buNone/>
            </a:pPr>
            <a:endParaRPr lang="en-US" altLang="ko-KR" sz="500" dirty="0"/>
          </a:p>
          <a:p>
            <a:pPr marL="800100" lvl="1" indent="-514350">
              <a:buFont typeface="+mj-lt"/>
              <a:buAutoNum type="arabicPeriod"/>
            </a:pPr>
            <a:r>
              <a:rPr lang="ko-KR" altLang="en-US" dirty="0"/>
              <a:t>프로토 타입 설계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r>
              <a:rPr lang="ko-KR" altLang="en-US" dirty="0"/>
              <a:t>성능 평가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endParaRPr lang="en-US" altLang="ko-KR" sz="500" dirty="0"/>
          </a:p>
          <a:p>
            <a:pPr marL="514350" indent="-514350">
              <a:buFont typeface="+mj-lt"/>
              <a:buAutoNum type="arabicPeriod" startAt="6"/>
            </a:pPr>
            <a:r>
              <a:rPr lang="ko-KR" altLang="en-US" dirty="0"/>
              <a:t>차후 실험 계획 및 기대 효과</a:t>
            </a:r>
            <a:endParaRPr lang="en-US" altLang="ko-KR" dirty="0"/>
          </a:p>
          <a:p>
            <a:pPr marL="800100" lvl="1" indent="-514350">
              <a:buFontTx/>
              <a:buAutoNum type="arabicPeriod" startAt="4"/>
            </a:pPr>
            <a:endParaRPr lang="en-US" altLang="ko-KR" dirty="0"/>
          </a:p>
          <a:p>
            <a:pPr marL="514350" indent="-514350">
              <a:buFontTx/>
              <a:buAutoNum type="arabicPeriod" startAt="6"/>
            </a:pPr>
            <a:r>
              <a:rPr lang="en-US" altLang="ko-KR" dirty="0"/>
              <a:t> </a:t>
            </a:r>
            <a:r>
              <a:rPr lang="ko-KR" altLang="en-US" dirty="0"/>
              <a:t>참고 문헌</a:t>
            </a:r>
            <a:endParaRPr lang="en-US" altLang="ko-KR" dirty="0"/>
          </a:p>
          <a:p>
            <a:pPr marL="800100" lvl="1" indent="-514350">
              <a:buFontTx/>
              <a:buAutoNum type="arabicPeriod"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800100" lvl="1" indent="-514350">
              <a:buFont typeface="+mj-lt"/>
              <a:buAutoNum type="arabicPeriod"/>
            </a:pPr>
            <a:endParaRPr lang="en-US" altLang="ko-KR" sz="500" dirty="0"/>
          </a:p>
        </p:txBody>
      </p:sp>
    </p:spTree>
    <p:extLst>
      <p:ext uri="{BB962C8B-B14F-4D97-AF65-F5344CB8AC3E}">
        <p14:creationId xmlns:p14="http://schemas.microsoft.com/office/powerpoint/2010/main" val="14555906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03BAF3-9984-1577-ABDB-A8F8A6F6A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DC009A-BF32-2547-70BA-FEA236A43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PVTv2 / ResNet-50 (No Pretrained Learning Weight)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FCA08CC-7B7F-3386-B0AC-21825DF0E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112663"/>
              </p:ext>
            </p:extLst>
          </p:nvPr>
        </p:nvGraphicFramePr>
        <p:xfrm>
          <a:off x="698500" y="2028190"/>
          <a:ext cx="10788648" cy="367980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9496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122660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</a:t>
                      </a:r>
                      <a:br>
                        <a:rPr lang="en-US" sz="1100" dirty="0"/>
                      </a:br>
                      <a:r>
                        <a:rPr lang="en-US" sz="700" dirty="0"/>
                        <a:t>(No 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0.2944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0.5558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30.9347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25.6424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0.2304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0.4478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1503576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ResNet-50</a:t>
                      </a:r>
                      <a:br>
                        <a:rPr lang="en-US" sz="1100" dirty="0"/>
                      </a:br>
                      <a:r>
                        <a:rPr lang="en-US" sz="700" dirty="0"/>
                        <a:t>(No 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0.2984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0.5727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0.2403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32.6432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26.7498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0.2204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0.4321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0.5478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71.89M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8960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949DE-21C9-D319-7036-74C1FC9F3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3363B-E263-0C96-E671-6E19E3BF1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591723-D0D0-3169-4F52-3543E24CF6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19199" y="1367000"/>
            <a:ext cx="9893301" cy="4340994"/>
          </a:xfrm>
        </p:spPr>
        <p:txBody>
          <a:bodyPr/>
          <a:lstStyle/>
          <a:p>
            <a:r>
              <a:rPr lang="en-US" altLang="ko-KR" dirty="0"/>
              <a:t>PVTv2 / ResNet-50 / </a:t>
            </a:r>
            <a:r>
              <a:rPr lang="en-US" altLang="ko-KR" dirty="0" err="1"/>
              <a:t>SwinT</a:t>
            </a:r>
            <a:r>
              <a:rPr lang="en-US" altLang="ko-KR" dirty="0"/>
              <a:t>(Pretrained Learning Weight)</a:t>
            </a:r>
            <a:endParaRPr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F325B84-9137-6049-2C48-1E01B73F7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804385"/>
              </p:ext>
            </p:extLst>
          </p:nvPr>
        </p:nvGraphicFramePr>
        <p:xfrm>
          <a:off x="698500" y="2028191"/>
          <a:ext cx="10788648" cy="368202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292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85481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0.5463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0.7585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0.3770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25.2240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18.7480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0.5703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104784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ResNet-50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0.7570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0.1618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23.5492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16.8995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0.3542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0.6115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0.7215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71.89M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1047843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/>
                        <a:t>SwinT</a:t>
                      </a:r>
                      <a:r>
                        <a:rPr lang="en-US" sz="1050" dirty="0"/>
                        <a:t> </a:t>
                      </a:r>
                      <a:r>
                        <a:rPr lang="en-US" sz="900" dirty="0"/>
                        <a:t>(</a:t>
                      </a:r>
                      <a:r>
                        <a:rPr lang="en-US" altLang="ko-KR" sz="900" dirty="0"/>
                        <a:t>Pretrained</a:t>
                      </a:r>
                      <a:r>
                        <a:rPr lang="en-US" sz="9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0.4891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0.7180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0.4157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0.4088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25.2206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18.9197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0.6838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112.47M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7961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56DB5-EFC1-B077-937F-9944C96E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4D071D-7589-F8B0-D8DC-C8D62B3500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PVTv2 MTL / PVTv2 STL</a:t>
            </a:r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8122DF-ED6B-D2F6-9839-E9CF9A411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0490464"/>
              </p:ext>
            </p:extLst>
          </p:nvPr>
        </p:nvGraphicFramePr>
        <p:xfrm>
          <a:off x="698500" y="2028190"/>
          <a:ext cx="10788648" cy="367980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6287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PVTv2 - All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0.5463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0.7585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0.3770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0.1544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25.2240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18.7480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0.5703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0.6827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39.02M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Seg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0.5526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0.7605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Depth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0.1562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631647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 – Normal </a:t>
                      </a:r>
                      <a:r>
                        <a:rPr lang="en-US" altLang="ko-KR" sz="900" dirty="0"/>
                        <a:t>(Pretrained)</a:t>
                      </a:r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23.5531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16.3254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0.3680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0.6149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0.7147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29.57M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6007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0011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E2CE5-0E80-43CC-23C4-2788E6955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D9D549A-D1E3-B4F5-A2B8-95AB6F675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547341"/>
              </p:ext>
            </p:extLst>
          </p:nvPr>
        </p:nvGraphicFramePr>
        <p:xfrm>
          <a:off x="698500" y="2028190"/>
          <a:ext cx="10788648" cy="367980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99054">
                  <a:extLst>
                    <a:ext uri="{9D8B030D-6E8A-4147-A177-3AD203B41FA5}">
                      <a16:colId xmlns:a16="http://schemas.microsoft.com/office/drawing/2014/main" val="68079988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093922240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82754339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827473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90565756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2883509245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34885445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868455184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426233549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231399957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1515469023"/>
                    </a:ext>
                  </a:extLst>
                </a:gridCol>
                <a:gridCol w="899054">
                  <a:extLst>
                    <a:ext uri="{9D8B030D-6E8A-4147-A177-3AD203B41FA5}">
                      <a16:colId xmlns:a16="http://schemas.microsoft.com/office/drawing/2014/main" val="3161801492"/>
                    </a:ext>
                  </a:extLst>
                </a:gridCol>
              </a:tblGrid>
              <a:tr h="73882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Best Epoch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mIoU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Seg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pixAcc</a:t>
                      </a:r>
                      <a:r>
                        <a:rPr lang="en-US" sz="1400" dirty="0"/>
                        <a:t>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abs_err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Depth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rel_err</a:t>
                      </a:r>
                      <a:r>
                        <a:rPr lang="en-US" sz="1400" dirty="0"/>
                        <a:t>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median (↓)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&lt;11.25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&lt;22.5 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Normal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&lt;30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(↑)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Params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5744968"/>
                  </a:ext>
                </a:extLst>
              </a:tr>
              <a:tr h="6287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PVTv2- All </a:t>
                      </a:r>
                      <a:r>
                        <a:rPr lang="en-US" sz="900" dirty="0"/>
                        <a:t>(Pretrained)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81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0.5463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0.7585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0.3770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0.1544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25.2240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18.7480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0.3195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0.5703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0.6827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/>
                        <a:t>39.02M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354654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PVTv2 – Seg,</a:t>
                      </a:r>
                      <a:r>
                        <a:rPr lang="ko-KR" altLang="en-US" sz="1100" b="0" dirty="0"/>
                        <a:t> </a:t>
                      </a:r>
                      <a:r>
                        <a:rPr lang="en-US" altLang="ko-KR" sz="1100" b="0" dirty="0"/>
                        <a:t>Depth</a:t>
                      </a:r>
                      <a:br>
                        <a:rPr lang="en-US" altLang="ko-KR" sz="1100" b="0" dirty="0"/>
                      </a:br>
                      <a:r>
                        <a:rPr lang="en-US" altLang="ko-KR" sz="900" b="0" dirty="0"/>
                        <a:t>(Pretrained)</a:t>
                      </a:r>
                      <a:endParaRPr lang="en-US" sz="9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84</a:t>
                      </a:r>
                      <a:endParaRPr lang="ko-KR" alt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0.5462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0.7577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0.3752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0.1524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/>
                        <a:t>---</a:t>
                      </a:r>
                      <a:endParaRPr lang="en-US" altLang="ko-KR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1394489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PVTv2 – Seg,</a:t>
                      </a:r>
                      <a:r>
                        <a:rPr kumimoji="0" lang="ko-KR" altLang="en-US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 </a:t>
                      </a: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Norm </a:t>
                      </a:r>
                      <a:r>
                        <a:rPr kumimoji="0" lang="en-US" altLang="ko-KR" sz="9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(Pretrained)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0.7613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25.5821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19.1614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0.3129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0.5621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0.6755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631647"/>
                  </a:ext>
                </a:extLst>
              </a:tr>
              <a:tr h="7707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PVTv2 – Depth,</a:t>
                      </a:r>
                      <a:r>
                        <a:rPr kumimoji="0" lang="ko-KR" altLang="en-US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 </a:t>
                      </a:r>
                      <a:r>
                        <a:rPr kumimoji="0" lang="en-US" altLang="ko-KR" sz="11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Norm </a:t>
                      </a:r>
                      <a:r>
                        <a:rPr kumimoji="0" lang="en-US" altLang="ko-KR" sz="900" b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</a:rPr>
                        <a:t>(Pretrained)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---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0.3808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/>
                        <a:t>0.1534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24.9423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18.3239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0.3272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0.5778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1" dirty="0"/>
                        <a:t>0.6880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34.30M</a:t>
                      </a:r>
                      <a:endParaRPr lang="ko-KR" altLang="en-US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6007703"/>
                  </a:ext>
                </a:extLst>
              </a:tr>
            </a:tbl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65976400-CFB7-6CA5-96E4-8DAE2042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EFD489-B150-2D14-2492-713BF39A98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Task Combination for PVTv2 MTL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6851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0635C-66FB-CAED-A3B1-3782338C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563DB9-37EF-C00C-5D0E-29676CDCC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시각화</a:t>
            </a:r>
          </a:p>
        </p:txBody>
      </p:sp>
      <p:pic>
        <p:nvPicPr>
          <p:cNvPr id="7" name="그림 6" descr="다채로움, 스크린샷, 그래픽 디자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59FD5CF-CD92-43B8-34E4-7D2C96EC2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866900"/>
            <a:ext cx="74676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50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5A5F8-67EA-06BF-969D-3D183FA40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A88038-94FB-6137-45D8-ACFC9D53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165328-F594-F9A6-3918-BF5B96E5DB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한계점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 </a:t>
            </a:r>
            <a:r>
              <a:rPr lang="ko-KR" altLang="en-US" dirty="0"/>
              <a:t>데이터 제한성</a:t>
            </a:r>
            <a:r>
              <a:rPr lang="en-US" altLang="ko-KR" dirty="0"/>
              <a:t>: NYUv2 </a:t>
            </a:r>
            <a:r>
              <a:rPr lang="ko-KR" altLang="en-US" dirty="0"/>
              <a:t>데이터셋은 실내 환경에 최적화되어 있으며</a:t>
            </a:r>
            <a:r>
              <a:rPr lang="en-US" altLang="ko-KR" dirty="0"/>
              <a:t>, </a:t>
            </a:r>
            <a:r>
              <a:rPr lang="ko-KR" altLang="en-US" dirty="0"/>
              <a:t>야외</a:t>
            </a:r>
            <a:r>
              <a:rPr lang="en-US" altLang="ko-KR" dirty="0"/>
              <a:t>/</a:t>
            </a:r>
            <a:r>
              <a:rPr lang="ko-KR" altLang="en-US" dirty="0"/>
              <a:t>도심 환경에 대한 일반화는 확인되지 않음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하이퍼파라미터</a:t>
            </a:r>
            <a:r>
              <a:rPr lang="ko-KR" altLang="en-US" dirty="0"/>
              <a:t> 설정</a:t>
            </a:r>
            <a:r>
              <a:rPr lang="en-US" altLang="ko-KR" dirty="0"/>
              <a:t>: </a:t>
            </a:r>
            <a:r>
              <a:rPr lang="ko-KR" altLang="en-US" dirty="0"/>
              <a:t>손실 가중치 및 </a:t>
            </a:r>
            <a:r>
              <a:rPr lang="ko-KR" altLang="en-US" dirty="0" err="1"/>
              <a:t>학습률에</a:t>
            </a:r>
            <a:r>
              <a:rPr lang="ko-KR" altLang="en-US" dirty="0"/>
              <a:t> 대한 최적화는 수동으로 설정되어 있으며 자동 튜닝은 반영되지 않음</a:t>
            </a:r>
          </a:p>
        </p:txBody>
      </p:sp>
    </p:spTree>
    <p:extLst>
      <p:ext uri="{BB962C8B-B14F-4D97-AF65-F5344CB8AC3E}">
        <p14:creationId xmlns:p14="http://schemas.microsoft.com/office/powerpoint/2010/main" val="3350404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985D48-BCA2-E26A-DB59-8F527AA88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44FEA1-CA15-B61F-3FF4-D488B7F355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핵심 인사이트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PVT v2 </a:t>
            </a:r>
            <a:r>
              <a:rPr lang="ko-KR" altLang="en-US" dirty="0"/>
              <a:t>기반 </a:t>
            </a:r>
            <a:r>
              <a:rPr lang="en-US" altLang="ko-KR" dirty="0"/>
              <a:t>MTL </a:t>
            </a:r>
            <a:r>
              <a:rPr lang="ko-KR" altLang="en-US" dirty="0"/>
              <a:t>모델은 </a:t>
            </a:r>
            <a:r>
              <a:rPr lang="en-US" altLang="ko-KR" dirty="0"/>
              <a:t>STL </a:t>
            </a:r>
            <a:r>
              <a:rPr lang="ko-KR" altLang="en-US" dirty="0"/>
              <a:t>대비 경쟁력 있는 성능을 보여주었으며</a:t>
            </a:r>
            <a:r>
              <a:rPr lang="en-US" altLang="ko-KR" dirty="0"/>
              <a:t>, </a:t>
            </a:r>
            <a:r>
              <a:rPr lang="ko-KR" altLang="en-US" dirty="0"/>
              <a:t>파라미터 수 대비 효율성이 높음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Swin Transformer</a:t>
            </a:r>
            <a:r>
              <a:rPr lang="ko-KR" altLang="en-US" dirty="0"/>
              <a:t> </a:t>
            </a:r>
            <a:r>
              <a:rPr lang="en-US" altLang="ko-KR" dirty="0"/>
              <a:t>MTL</a:t>
            </a:r>
            <a:r>
              <a:rPr lang="ko-KR" altLang="en-US" dirty="0"/>
              <a:t>은 비교적 낮은 성능</a:t>
            </a:r>
            <a:r>
              <a:rPr lang="en-US" altLang="ko-KR" dirty="0"/>
              <a:t>, PVT v2</a:t>
            </a:r>
            <a:r>
              <a:rPr lang="ko-KR" altLang="en-US" dirty="0"/>
              <a:t>와 </a:t>
            </a:r>
            <a:r>
              <a:rPr lang="en-US" altLang="ko-KR" dirty="0"/>
              <a:t>ResNet-50 </a:t>
            </a:r>
            <a:r>
              <a:rPr lang="ko-KR" altLang="en-US" dirty="0"/>
              <a:t>기반 </a:t>
            </a:r>
            <a:r>
              <a:rPr lang="en-US" altLang="ko-KR" dirty="0"/>
              <a:t>MTL</a:t>
            </a:r>
            <a:r>
              <a:rPr lang="ko-KR" altLang="en-US" dirty="0"/>
              <a:t> 성능이 서로 비슷하며</a:t>
            </a:r>
            <a:r>
              <a:rPr lang="en-US" altLang="ko-KR" dirty="0"/>
              <a:t>,  </a:t>
            </a:r>
            <a:r>
              <a:rPr lang="ko-KR" altLang="en-US" dirty="0"/>
              <a:t>파라미터 수 부분에서는 </a:t>
            </a:r>
            <a:r>
              <a:rPr lang="en-US" altLang="ko-KR" dirty="0"/>
              <a:t>PVT v2 MTL</a:t>
            </a:r>
            <a:r>
              <a:rPr lang="ko-KR" altLang="en-US" dirty="0"/>
              <a:t>이 압도적으로</a:t>
            </a:r>
            <a:r>
              <a:rPr lang="en-US" altLang="ko-KR" dirty="0"/>
              <a:t> </a:t>
            </a:r>
            <a:r>
              <a:rPr lang="ko-KR" altLang="en-US" dirty="0"/>
              <a:t>좋음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en-US" altLang="ko-KR" dirty="0" err="1"/>
              <a:t>Sementic</a:t>
            </a:r>
            <a:r>
              <a:rPr lang="en-US" altLang="ko-KR" dirty="0"/>
              <a:t> Segmentation, Depth Estimation </a:t>
            </a:r>
            <a:r>
              <a:rPr lang="ko-KR" altLang="en-US" dirty="0"/>
              <a:t>사이에는 </a:t>
            </a:r>
            <a:r>
              <a:rPr lang="en-US" altLang="ko-KR" dirty="0"/>
              <a:t>Shared Representation</a:t>
            </a:r>
            <a:r>
              <a:rPr lang="ko-KR" altLang="en-US" dirty="0"/>
              <a:t>이 강하게 존재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두 </a:t>
            </a:r>
            <a:r>
              <a:rPr lang="en-US" altLang="ko-KR" dirty="0"/>
              <a:t>Task</a:t>
            </a:r>
            <a:r>
              <a:rPr lang="ko-KR" altLang="en-US" dirty="0"/>
              <a:t>는 </a:t>
            </a:r>
            <a:r>
              <a:rPr lang="en-US" altLang="ko-KR" dirty="0"/>
              <a:t>Surface Normal Prediction</a:t>
            </a:r>
            <a:r>
              <a:rPr lang="ko-KR" altLang="en-US" dirty="0"/>
              <a:t>에 </a:t>
            </a:r>
            <a:r>
              <a:rPr lang="en-US" altLang="ko-KR" dirty="0"/>
              <a:t>Negative Transfer</a:t>
            </a:r>
            <a:r>
              <a:rPr lang="ko-KR" altLang="en-US" dirty="0"/>
              <a:t>를 발생시킴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45897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C1D28-4E1C-A53A-B07D-61CFCD741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차후  실험 계획 및 기대 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FF9321-8A05-4552-EEEF-3C59EAF00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차후 실험 계획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독립 변수의 다양화</a:t>
            </a:r>
            <a:endParaRPr lang="en-US" altLang="ko-KR" dirty="0"/>
          </a:p>
          <a:p>
            <a:pPr lvl="2"/>
            <a:r>
              <a:rPr lang="en-US" altLang="ko-KR" b="1" dirty="0"/>
              <a:t>MTL </a:t>
            </a:r>
            <a:r>
              <a:rPr lang="ko-KR" altLang="en-US" b="1" dirty="0"/>
              <a:t>구조</a:t>
            </a:r>
            <a:r>
              <a:rPr lang="en-US" altLang="ko-KR" dirty="0"/>
              <a:t>(Multi-Task Attention Network, Multi-gate Mixture-of-Experts etc.)</a:t>
            </a:r>
          </a:p>
          <a:p>
            <a:pPr lvl="2"/>
            <a:r>
              <a:rPr lang="en-US" altLang="ko-KR" b="1" dirty="0"/>
              <a:t>Weighting </a:t>
            </a:r>
            <a:r>
              <a:rPr lang="ko-KR" altLang="en-US" b="1" dirty="0"/>
              <a:t>전략</a:t>
            </a:r>
            <a:r>
              <a:rPr lang="en-US" altLang="ko-KR" dirty="0"/>
              <a:t>(Dynamic Weight Average, Nash MTL, Gradient Normalization etc.)</a:t>
            </a:r>
          </a:p>
          <a:p>
            <a:pPr lvl="2"/>
            <a:r>
              <a:rPr lang="ko-KR" altLang="en-US" b="1" dirty="0"/>
              <a:t>야외</a:t>
            </a:r>
            <a:r>
              <a:rPr lang="en-US" altLang="ko-KR" b="1" dirty="0"/>
              <a:t>/</a:t>
            </a:r>
            <a:r>
              <a:rPr lang="ko-KR" altLang="en-US" b="1" dirty="0"/>
              <a:t>다중 환경 데이터셋</a:t>
            </a:r>
            <a:r>
              <a:rPr lang="ko-KR" altLang="en-US" dirty="0"/>
              <a:t>에서의 일반화 테스트 수행 가능 </a:t>
            </a:r>
            <a:r>
              <a:rPr lang="en-US" altLang="ko-KR" dirty="0"/>
              <a:t>(Cityscapes, Office-31 etc.)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최적화된 </a:t>
            </a:r>
            <a:r>
              <a:rPr lang="ko-KR" altLang="en-US" dirty="0" err="1"/>
              <a:t>디코더</a:t>
            </a:r>
            <a:r>
              <a:rPr lang="ko-KR" altLang="en-US" dirty="0"/>
              <a:t> 구조 개발</a:t>
            </a:r>
            <a:endParaRPr lang="en-US" altLang="ko-KR" dirty="0"/>
          </a:p>
          <a:p>
            <a:pPr lvl="2"/>
            <a:r>
              <a:rPr lang="en-US" altLang="ko-KR" dirty="0"/>
              <a:t>Swin MTL</a:t>
            </a:r>
            <a:r>
              <a:rPr lang="ko-KR" altLang="en-US" dirty="0"/>
              <a:t>에서 제안한 </a:t>
            </a:r>
            <a:r>
              <a:rPr lang="ko-KR" altLang="en-US" dirty="0" err="1"/>
              <a:t>디코더</a:t>
            </a:r>
            <a:r>
              <a:rPr lang="ko-KR" altLang="en-US" dirty="0"/>
              <a:t> 구조가 아닌 간단한 </a:t>
            </a:r>
            <a:r>
              <a:rPr lang="ko-KR" altLang="en-US" dirty="0" err="1"/>
              <a:t>디코더</a:t>
            </a:r>
            <a:r>
              <a:rPr lang="ko-KR" altLang="en-US" dirty="0"/>
              <a:t> 구조를 사용하였기에 </a:t>
            </a:r>
            <a:r>
              <a:rPr lang="en-US" altLang="ko-KR" dirty="0"/>
              <a:t>Swin Transformer </a:t>
            </a:r>
            <a:r>
              <a:rPr lang="ko-KR" altLang="en-US" dirty="0"/>
              <a:t>백본 </a:t>
            </a:r>
            <a:r>
              <a:rPr lang="en-US" altLang="ko-KR" dirty="0"/>
              <a:t>MTL </a:t>
            </a:r>
            <a:r>
              <a:rPr lang="ko-KR" altLang="en-US" dirty="0"/>
              <a:t>모형의 성능이 낮게 나왔다 생각</a:t>
            </a:r>
            <a:endParaRPr lang="en-US" altLang="ko-KR" dirty="0"/>
          </a:p>
          <a:p>
            <a:pPr lvl="2"/>
            <a:r>
              <a:rPr lang="ko-KR" altLang="en-US" dirty="0"/>
              <a:t>반대로 같은 학습 환경에서 높은 성능을 달성한 </a:t>
            </a:r>
            <a:r>
              <a:rPr lang="en-US" altLang="ko-KR" dirty="0"/>
              <a:t>PVT v2 </a:t>
            </a:r>
            <a:r>
              <a:rPr lang="ko-KR" altLang="en-US" dirty="0"/>
              <a:t>백본 </a:t>
            </a:r>
            <a:r>
              <a:rPr lang="en-US" altLang="ko-KR" dirty="0"/>
              <a:t>MTL </a:t>
            </a:r>
            <a:r>
              <a:rPr lang="ko-KR" altLang="en-US" dirty="0"/>
              <a:t>모형에 추가적인 </a:t>
            </a:r>
            <a:r>
              <a:rPr lang="ko-KR" altLang="en-US" b="1" dirty="0" err="1">
                <a:solidFill>
                  <a:srgbClr val="FF0000"/>
                </a:solidFill>
              </a:rPr>
              <a:t>디코더</a:t>
            </a:r>
            <a:r>
              <a:rPr lang="ko-KR" altLang="en-US" b="1" dirty="0">
                <a:solidFill>
                  <a:srgbClr val="FF0000"/>
                </a:solidFill>
              </a:rPr>
              <a:t> 최적화</a:t>
            </a:r>
            <a:r>
              <a:rPr lang="ko-KR" altLang="en-US" dirty="0"/>
              <a:t>를 수행할 시 높은 성능 향상 기대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bdd100k </a:t>
            </a:r>
            <a:r>
              <a:rPr lang="ko-KR" altLang="en-US" dirty="0"/>
              <a:t>데이터셋 활용을 통한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분할에 대한  </a:t>
            </a:r>
            <a:r>
              <a:rPr lang="en-US" altLang="ko-KR" dirty="0"/>
              <a:t>MTL </a:t>
            </a:r>
            <a:r>
              <a:rPr lang="ko-KR" altLang="en-US" dirty="0"/>
              <a:t>기법 구현</a:t>
            </a:r>
            <a:endParaRPr lang="en-US" altLang="ko-KR" dirty="0"/>
          </a:p>
          <a:p>
            <a:pPr lvl="2"/>
            <a:r>
              <a:rPr lang="en-US" altLang="ko-KR" dirty="0"/>
              <a:t>NYUv2</a:t>
            </a:r>
            <a:r>
              <a:rPr lang="ko-KR" altLang="en-US" dirty="0"/>
              <a:t>는 의미론적 분할</a:t>
            </a:r>
            <a:r>
              <a:rPr lang="en-US" altLang="ko-KR" dirty="0"/>
              <a:t>, </a:t>
            </a:r>
            <a:r>
              <a:rPr lang="ko-KR" altLang="en-US" dirty="0"/>
              <a:t>깊이 추정</a:t>
            </a:r>
            <a:r>
              <a:rPr lang="en-US" altLang="ko-KR" dirty="0"/>
              <a:t>, </a:t>
            </a:r>
            <a:r>
              <a:rPr lang="ko-KR" altLang="en-US" dirty="0"/>
              <a:t>법선 추정에 대한 </a:t>
            </a:r>
            <a:r>
              <a:rPr lang="en-US" altLang="ko-KR" dirty="0"/>
              <a:t>annotation</a:t>
            </a:r>
            <a:r>
              <a:rPr lang="ko-KR" altLang="en-US" dirty="0"/>
              <a:t>이 제공되었음</a:t>
            </a:r>
            <a:endParaRPr lang="en-US" altLang="ko-KR" dirty="0"/>
          </a:p>
          <a:p>
            <a:pPr lvl="2"/>
            <a:r>
              <a:rPr lang="en-US" altLang="ko-KR" dirty="0"/>
              <a:t>bdd100k</a:t>
            </a:r>
            <a:r>
              <a:rPr lang="ko-KR" altLang="en-US" dirty="0"/>
              <a:t>는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분할에 대한 </a:t>
            </a:r>
            <a:r>
              <a:rPr lang="en-US" altLang="ko-KR" dirty="0"/>
              <a:t>annotation</a:t>
            </a:r>
            <a:r>
              <a:rPr lang="ko-KR" altLang="en-US" dirty="0"/>
              <a:t>이 존재</a:t>
            </a:r>
            <a:endParaRPr lang="en-US" altLang="ko-KR" dirty="0"/>
          </a:p>
          <a:p>
            <a:pPr lvl="2"/>
            <a:r>
              <a:rPr lang="en-US" altLang="ko-KR" dirty="0"/>
              <a:t>bdd100k</a:t>
            </a:r>
            <a:r>
              <a:rPr lang="ko-KR" altLang="en-US" dirty="0"/>
              <a:t>를 활용한 </a:t>
            </a:r>
            <a:r>
              <a:rPr lang="en-US" altLang="ko-KR" dirty="0"/>
              <a:t>MTL </a:t>
            </a:r>
            <a:r>
              <a:rPr lang="ko-KR" altLang="en-US" dirty="0"/>
              <a:t>라이브러리가 없기에 기초적인 </a:t>
            </a:r>
            <a:r>
              <a:rPr lang="en-US" altLang="ko-KR" dirty="0"/>
              <a:t>MTL </a:t>
            </a:r>
            <a:r>
              <a:rPr lang="ko-KR" altLang="en-US" dirty="0"/>
              <a:t>구조부터 구현이 필요</a:t>
            </a:r>
            <a:endParaRPr lang="en-US" altLang="ko-KR" dirty="0"/>
          </a:p>
          <a:p>
            <a:pPr lvl="2"/>
            <a:r>
              <a:rPr lang="ko-KR" altLang="en-US" dirty="0"/>
              <a:t>객체 탐지에 대한 </a:t>
            </a:r>
            <a:r>
              <a:rPr lang="en-US" altLang="ko-KR" dirty="0"/>
              <a:t>decoder </a:t>
            </a:r>
            <a:r>
              <a:rPr lang="ko-KR" altLang="en-US" dirty="0"/>
              <a:t>구현이 까다롭기에 </a:t>
            </a:r>
            <a:r>
              <a:rPr lang="en-US" altLang="ko-KR" dirty="0"/>
              <a:t>PVTv2 </a:t>
            </a:r>
            <a:r>
              <a:rPr lang="ko-KR" altLang="en-US" dirty="0"/>
              <a:t>백본의 효용성을 알아본 후</a:t>
            </a:r>
            <a:r>
              <a:rPr lang="en-US" altLang="ko-KR" dirty="0"/>
              <a:t>(</a:t>
            </a:r>
            <a:r>
              <a:rPr lang="ko-KR" altLang="en-US" dirty="0"/>
              <a:t>현 실험</a:t>
            </a:r>
            <a:r>
              <a:rPr lang="en-US" altLang="ko-KR" dirty="0"/>
              <a:t>) </a:t>
            </a:r>
            <a:r>
              <a:rPr lang="ko-KR" altLang="en-US" b="1" dirty="0">
                <a:solidFill>
                  <a:srgbClr val="FF0000"/>
                </a:solidFill>
              </a:rPr>
              <a:t>자율주행 적용을 위한 </a:t>
            </a:r>
            <a:r>
              <a:rPr lang="en-US" altLang="ko-KR" b="1" dirty="0">
                <a:solidFill>
                  <a:srgbClr val="FF0000"/>
                </a:solidFill>
              </a:rPr>
              <a:t>MTL </a:t>
            </a:r>
            <a:r>
              <a:rPr lang="ko-KR" altLang="en-US" b="1" dirty="0">
                <a:solidFill>
                  <a:srgbClr val="FF0000"/>
                </a:solidFill>
              </a:rPr>
              <a:t>구조 구현</a:t>
            </a:r>
            <a:endParaRPr lang="en-US" altLang="ko-KR" b="1" dirty="0">
              <a:solidFill>
                <a:srgbClr val="FF0000"/>
              </a:solidFill>
            </a:endParaRP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93721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C3497-1825-B69C-3904-B7A7E7192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30F083-FC63-C279-3F73-717C6550B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차후  실험 계획 및 기대 효과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66974-D006-7F5D-DC81-2EEB7BCA47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기대 효과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단일 모형으로 다양한 태스크 처리가 필요한 임베디드 시스템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실내 환경에서 요구되는 실내 로봇 비전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실내 </a:t>
            </a:r>
            <a:r>
              <a:rPr lang="en-US" altLang="ko-KR" dirty="0"/>
              <a:t>AR/VR </a:t>
            </a:r>
            <a:r>
              <a:rPr lang="ko-KR" altLang="en-US" dirty="0"/>
              <a:t>환경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ko-KR" altLang="en-US" dirty="0"/>
              <a:t>자율 주행 자동차 </a:t>
            </a:r>
            <a:r>
              <a:rPr lang="en-US" altLang="ko-KR" dirty="0"/>
              <a:t>(</a:t>
            </a:r>
            <a:r>
              <a:rPr lang="ko-KR" altLang="en-US" dirty="0"/>
              <a:t>차후 실험을 통해 효용성 확인 예정</a:t>
            </a:r>
            <a:r>
              <a:rPr lang="en-US" altLang="ko-KR" dirty="0"/>
              <a:t>)</a:t>
            </a:r>
          </a:p>
        </p:txBody>
      </p:sp>
      <p:pic>
        <p:nvPicPr>
          <p:cNvPr id="6" name="그림 5" descr="전자제품, 스크린샷, 기계, 공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259B703-FFCA-8A01-A5B0-5266D7EA7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210" y="1886989"/>
            <a:ext cx="3084022" cy="308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475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5C339-E11F-C721-5390-5834F9569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BD7780-D201-6317-413F-4B1298BF7C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2"/>
            <a:r>
              <a:rPr lang="en-US" altLang="ko-KR" dirty="0">
                <a:hlinkClick r:id="rId2"/>
              </a:rPr>
              <a:t>https://github.com/median-research-group/LibMTL</a:t>
            </a:r>
            <a:endParaRPr lang="en-US" altLang="ko-KR" dirty="0"/>
          </a:p>
          <a:p>
            <a:pPr lvl="2"/>
            <a:r>
              <a:rPr lang="en-US" altLang="ko-KR" dirty="0">
                <a:hlinkClick r:id="rId3"/>
              </a:rPr>
              <a:t>https://github.com/whai362/PVTv2-Seg</a:t>
            </a:r>
            <a:endParaRPr lang="en-US" altLang="ko-KR" dirty="0"/>
          </a:p>
          <a:p>
            <a:pPr lvl="2"/>
            <a:r>
              <a:rPr lang="en-US" altLang="ko-KR" dirty="0">
                <a:hlinkClick r:id="rId4"/>
              </a:rPr>
              <a:t>https://github.com/whai362/PVT</a:t>
            </a:r>
            <a:endParaRPr lang="en-US" altLang="ko-KR" dirty="0"/>
          </a:p>
          <a:p>
            <a:pPr lvl="2"/>
            <a:r>
              <a:rPr lang="en-US" altLang="ko-KR" dirty="0">
                <a:hlinkClick r:id="rId5"/>
              </a:rPr>
              <a:t>https://github.com/PardisTaghavi/SwinMTL</a:t>
            </a:r>
            <a:endParaRPr lang="en-US" altLang="ko-KR" dirty="0"/>
          </a:p>
          <a:p>
            <a:pPr lvl="2"/>
            <a:r>
              <a:rPr lang="en-US" altLang="ko-KR" dirty="0">
                <a:hlinkClick r:id="rId6"/>
              </a:rPr>
              <a:t>https://github.com/microsoft/Swin-Transformer</a:t>
            </a:r>
            <a:endParaRPr lang="en-US" altLang="ko-KR" dirty="0"/>
          </a:p>
          <a:p>
            <a:pPr lvl="2"/>
            <a:r>
              <a:rPr lang="en-US" altLang="ko-KR" dirty="0">
                <a:hlinkClick r:id="rId7"/>
              </a:rPr>
              <a:t>https://arxiv.org/abs/2103.14030</a:t>
            </a:r>
            <a:endParaRPr lang="en-US" altLang="ko-KR" dirty="0"/>
          </a:p>
          <a:p>
            <a:pPr lvl="2"/>
            <a:r>
              <a:rPr lang="en-US" altLang="ko-KR" dirty="0">
                <a:hlinkClick r:id="rId8"/>
              </a:rPr>
              <a:t>https://arxiv.org/abs/2106.13797</a:t>
            </a:r>
            <a:endParaRPr lang="en-US" altLang="ko-KR" dirty="0"/>
          </a:p>
          <a:p>
            <a:pPr lvl="2"/>
            <a:r>
              <a:rPr lang="en-US" altLang="ko-KR" dirty="0">
                <a:hlinkClick r:id="rId9"/>
              </a:rPr>
              <a:t>https://arxiv.org/abs/2203.14338</a:t>
            </a:r>
            <a:endParaRPr lang="en-US" altLang="ko-KR" dirty="0"/>
          </a:p>
          <a:p>
            <a:pPr lvl="2"/>
            <a:r>
              <a:rPr lang="en-US" altLang="ko-KR" dirty="0">
                <a:hlinkClick r:id="rId10"/>
              </a:rPr>
              <a:t>https://arxiv.org/abs/2210.14793</a:t>
            </a:r>
            <a:endParaRPr lang="en-US" altLang="ko-KR" dirty="0"/>
          </a:p>
          <a:p>
            <a:pPr lvl="2"/>
            <a:r>
              <a:rPr lang="en-US" altLang="ko-KR" dirty="0">
                <a:hlinkClick r:id="rId11"/>
              </a:rPr>
              <a:t>https://link.springer.com/article/10.1023/A:1007379606734</a:t>
            </a:r>
            <a:endParaRPr lang="en-US" altLang="ko-KR" dirty="0"/>
          </a:p>
          <a:p>
            <a:pPr lvl="2"/>
            <a:r>
              <a:rPr lang="en-US" altLang="ko-KR" dirty="0">
                <a:hlinkClick r:id="rId12"/>
              </a:rPr>
              <a:t>https://arxiv.org/abs/2403.10662</a:t>
            </a:r>
            <a:endParaRPr lang="en-US" altLang="ko-KR" dirty="0"/>
          </a:p>
          <a:p>
            <a:pPr lvl="2"/>
            <a:r>
              <a:rPr lang="en-US" altLang="ko-KR" dirty="0">
                <a:hlinkClick r:id="rId13"/>
              </a:rPr>
              <a:t>https://openaccess.thecvf.com/content/CVPR2022/html/Bhattacharjee_MulT_An_End-to-End_Multitask_Learning_Transformer_CVPR_2022_paper.html</a:t>
            </a:r>
            <a:endParaRPr lang="en-US" altLang="ko-KR" dirty="0"/>
          </a:p>
          <a:p>
            <a:pPr lvl="2"/>
            <a:r>
              <a:rPr lang="en-US" altLang="ko-KR" dirty="0">
                <a:hlinkClick r:id="rId13"/>
              </a:rPr>
              <a:t>https://openaccess.thecvf.com/content/CVPR2022/html/Bhattacharjee_MulT_An_End-to-End_Multitask_Learning_Transformer_CVPR_2022_paper.html</a:t>
            </a:r>
            <a:endParaRPr lang="en-US" altLang="ko-KR" dirty="0"/>
          </a:p>
          <a:p>
            <a:pPr lvl="2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8740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CDD16-FFD0-3A36-FC4B-6459AFDDB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B9C42-87BC-8AA6-12D7-5A9B4251D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2AF246-18C3-D051-7112-A3BBFD5F99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배경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699CEE3-5FF5-4AB8-B7C7-29C933692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671" y="2264576"/>
            <a:ext cx="4221266" cy="254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A3B0C68-36B0-C517-0872-C32E542D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467" y="2264576"/>
            <a:ext cx="2845492" cy="25458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475835-3E7B-EF5C-A031-57B1AC0DC42D}"/>
              </a:ext>
            </a:extLst>
          </p:cNvPr>
          <p:cNvSpPr txBox="1"/>
          <p:nvPr/>
        </p:nvSpPr>
        <p:spPr>
          <a:xfrm>
            <a:off x="5278173" y="5262961"/>
            <a:ext cx="1211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&lt;MTL</a:t>
            </a:r>
            <a:r>
              <a:rPr lang="ko-KR" altLang="en-US" sz="1000" dirty="0"/>
              <a:t>의 기본 구조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75646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77EA6-D7EB-9E27-F745-5A70E2361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7EFB2A-41B8-5998-40E3-24F275A9FB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MTL</a:t>
            </a:r>
            <a:r>
              <a:rPr lang="ko-KR" altLang="en-US" dirty="0"/>
              <a:t>의 특징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경량화</a:t>
            </a:r>
            <a:r>
              <a:rPr lang="en-US" altLang="ko-KR" dirty="0"/>
              <a:t>: </a:t>
            </a:r>
            <a:r>
              <a:rPr lang="ko-KR" altLang="en-US" dirty="0"/>
              <a:t>다양한 작업을 동시에 처리함으로써 모든 작업을 수행하는데 필요한 모형의 크기 경량화 가능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MTL: MTL</a:t>
            </a:r>
            <a:r>
              <a:rPr lang="ko-KR" altLang="en-US" dirty="0"/>
              <a:t> 모형 하나가 필요</a:t>
            </a:r>
            <a:endParaRPr lang="en-US" altLang="ko-KR" dirty="0"/>
          </a:p>
          <a:p>
            <a:pPr lvl="2"/>
            <a:r>
              <a:rPr lang="en-US" altLang="ko-KR" dirty="0"/>
              <a:t>STL: </a:t>
            </a:r>
            <a:r>
              <a:rPr lang="ko-KR" altLang="en-US" dirty="0"/>
              <a:t>각 작업에 필요한 만큼의 모형이 필요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일반화</a:t>
            </a:r>
            <a:r>
              <a:rPr lang="en-US" altLang="ko-KR" dirty="0"/>
              <a:t>: </a:t>
            </a:r>
            <a:r>
              <a:rPr lang="ko-KR" altLang="en-US" dirty="0"/>
              <a:t>여러 작업에 존재하는 공통된 표현</a:t>
            </a:r>
            <a:r>
              <a:rPr lang="en-US" altLang="ko-KR" dirty="0"/>
              <a:t>(Shared Representation)</a:t>
            </a:r>
            <a:r>
              <a:rPr lang="ko-KR" altLang="en-US" dirty="0"/>
              <a:t> 기반 학습을 통한 모형의 일반화 성능 확보 가능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Shared Representation: </a:t>
            </a:r>
            <a:r>
              <a:rPr lang="ko-KR" altLang="en-US" dirty="0"/>
              <a:t>여러 작업을 처리함에 있어 공통적으로 사용되는 지식</a:t>
            </a:r>
            <a:r>
              <a:rPr lang="en-US" altLang="ko-KR" dirty="0"/>
              <a:t>, </a:t>
            </a:r>
            <a:r>
              <a:rPr lang="ko-KR" altLang="en-US" dirty="0"/>
              <a:t>특징 등을 의미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79746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4951B2-01AF-28D7-E622-865BC077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1CFF06-00C5-3728-B93C-F47D0A23C7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배경</a:t>
            </a:r>
          </a:p>
        </p:txBody>
      </p:sp>
      <p:pic>
        <p:nvPicPr>
          <p:cNvPr id="5" name="그림 4" descr="야외, 텍스트, 육상 차량, 차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5312043-D0A5-2B6B-A193-1A98881FE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015" y="2161989"/>
            <a:ext cx="5673970" cy="319160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D970E2C-D709-09D0-CE63-96BD8A94F411}"/>
              </a:ext>
            </a:extLst>
          </p:cNvPr>
          <p:cNvSpPr/>
          <p:nvPr/>
        </p:nvSpPr>
        <p:spPr>
          <a:xfrm>
            <a:off x="3254130" y="2161988"/>
            <a:ext cx="5673970" cy="3191607"/>
          </a:xfrm>
          <a:prstGeom prst="rect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4554930-26DC-AF9E-3DA5-437936C75363}"/>
              </a:ext>
            </a:extLst>
          </p:cNvPr>
          <p:cNvSpPr/>
          <p:nvPr/>
        </p:nvSpPr>
        <p:spPr>
          <a:xfrm>
            <a:off x="6832599" y="2444750"/>
            <a:ext cx="2100385" cy="172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BB7BF9-D42D-1753-EE97-6589E1055765}"/>
              </a:ext>
            </a:extLst>
          </p:cNvPr>
          <p:cNvSpPr/>
          <p:nvPr/>
        </p:nvSpPr>
        <p:spPr>
          <a:xfrm>
            <a:off x="4737100" y="3327400"/>
            <a:ext cx="476250" cy="393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0BCF0C-1C35-9DD3-BF33-505C8A1D73A8}"/>
              </a:ext>
            </a:extLst>
          </p:cNvPr>
          <p:cNvSpPr/>
          <p:nvPr/>
        </p:nvSpPr>
        <p:spPr>
          <a:xfrm>
            <a:off x="5264149" y="3327400"/>
            <a:ext cx="476250" cy="393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117662-BB8A-652E-D927-2ADCB9FAFD36}"/>
              </a:ext>
            </a:extLst>
          </p:cNvPr>
          <p:cNvSpPr/>
          <p:nvPr/>
        </p:nvSpPr>
        <p:spPr>
          <a:xfrm>
            <a:off x="3587750" y="3327400"/>
            <a:ext cx="762000" cy="4303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D0FD2AF-EAD3-23A2-4F31-E1A876ED4274}"/>
              </a:ext>
            </a:extLst>
          </p:cNvPr>
          <p:cNvSpPr/>
          <p:nvPr/>
        </p:nvSpPr>
        <p:spPr>
          <a:xfrm>
            <a:off x="4732213" y="3327400"/>
            <a:ext cx="476251" cy="3937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5FF1E5-259E-3406-D4FF-7454E8ACEFB7}"/>
              </a:ext>
            </a:extLst>
          </p:cNvPr>
          <p:cNvSpPr/>
          <p:nvPr/>
        </p:nvSpPr>
        <p:spPr>
          <a:xfrm>
            <a:off x="5259263" y="3320905"/>
            <a:ext cx="476251" cy="3937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BDFFAEF-A8B4-5D54-6A98-674DFFE5B504}"/>
              </a:ext>
            </a:extLst>
          </p:cNvPr>
          <p:cNvSpPr/>
          <p:nvPr/>
        </p:nvSpPr>
        <p:spPr>
          <a:xfrm>
            <a:off x="6832598" y="2444750"/>
            <a:ext cx="2100385" cy="1727200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01C8B-D281-6E98-D295-952B48657359}"/>
              </a:ext>
            </a:extLst>
          </p:cNvPr>
          <p:cNvSpPr/>
          <p:nvPr/>
        </p:nvSpPr>
        <p:spPr>
          <a:xfrm>
            <a:off x="3582865" y="3327400"/>
            <a:ext cx="762001" cy="430393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45E0FE8-EB05-95BD-D5C0-B0CE19F1D70D}"/>
              </a:ext>
            </a:extLst>
          </p:cNvPr>
          <p:cNvSpPr/>
          <p:nvPr/>
        </p:nvSpPr>
        <p:spPr>
          <a:xfrm>
            <a:off x="6158520" y="3166269"/>
            <a:ext cx="293083" cy="262731"/>
          </a:xfrm>
          <a:prstGeom prst="rect">
            <a:avLst/>
          </a:prstGeom>
          <a:solidFill>
            <a:schemeClr val="accent2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2A55906-A849-3A61-DEDA-7B032391A9DD}"/>
              </a:ext>
            </a:extLst>
          </p:cNvPr>
          <p:cNvSpPr/>
          <p:nvPr/>
        </p:nvSpPr>
        <p:spPr>
          <a:xfrm>
            <a:off x="3249245" y="2161986"/>
            <a:ext cx="2486269" cy="1165412"/>
          </a:xfrm>
          <a:prstGeom prst="rect">
            <a:avLst/>
          </a:prstGeom>
          <a:solidFill>
            <a:schemeClr val="accent4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00C424-40DD-D148-64AE-FD14320788C4}"/>
              </a:ext>
            </a:extLst>
          </p:cNvPr>
          <p:cNvSpPr/>
          <p:nvPr/>
        </p:nvSpPr>
        <p:spPr>
          <a:xfrm>
            <a:off x="5740400" y="2161986"/>
            <a:ext cx="1087314" cy="1165412"/>
          </a:xfrm>
          <a:prstGeom prst="rect">
            <a:avLst/>
          </a:prstGeom>
          <a:solidFill>
            <a:schemeClr val="accent6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029839-E144-EE02-498F-42912040BD76}"/>
              </a:ext>
            </a:extLst>
          </p:cNvPr>
          <p:cNvSpPr/>
          <p:nvPr/>
        </p:nvSpPr>
        <p:spPr>
          <a:xfrm>
            <a:off x="6824294" y="2161986"/>
            <a:ext cx="2100385" cy="282762"/>
          </a:xfrm>
          <a:prstGeom prst="rect">
            <a:avLst/>
          </a:prstGeom>
          <a:solidFill>
            <a:schemeClr val="accent4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EFBA114-682F-CA5A-E88D-CDF9CA9FEBEF}"/>
              </a:ext>
            </a:extLst>
          </p:cNvPr>
          <p:cNvSpPr/>
          <p:nvPr/>
        </p:nvSpPr>
        <p:spPr>
          <a:xfrm>
            <a:off x="6158521" y="3166269"/>
            <a:ext cx="293083" cy="262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19FC37A-8E57-031B-25D1-D7949E58CDB0}"/>
              </a:ext>
            </a:extLst>
          </p:cNvPr>
          <p:cNvSpPr/>
          <p:nvPr/>
        </p:nvSpPr>
        <p:spPr>
          <a:xfrm>
            <a:off x="4356104" y="3327398"/>
            <a:ext cx="380996" cy="330202"/>
          </a:xfrm>
          <a:prstGeom prst="rect">
            <a:avLst/>
          </a:prstGeom>
          <a:noFill/>
          <a:ln>
            <a:solidFill>
              <a:srgbClr val="B0009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F97587-C974-30AE-1C21-611CE3E05113}"/>
              </a:ext>
            </a:extLst>
          </p:cNvPr>
          <p:cNvSpPr txBox="1"/>
          <p:nvPr/>
        </p:nvSpPr>
        <p:spPr>
          <a:xfrm>
            <a:off x="5049953" y="5361445"/>
            <a:ext cx="19988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&lt;</a:t>
            </a:r>
            <a:r>
              <a:rPr lang="ko-KR" altLang="en-US" sz="1000" dirty="0"/>
              <a:t>자율주행에서 </a:t>
            </a:r>
            <a:r>
              <a:rPr lang="en-US" altLang="ko-KR" sz="1000" dirty="0"/>
              <a:t>MTL</a:t>
            </a:r>
            <a:r>
              <a:rPr lang="ko-KR" altLang="en-US" sz="1000" dirty="0"/>
              <a:t>의 동작 예시</a:t>
            </a:r>
            <a:r>
              <a:rPr lang="en-US" altLang="ko-KR" sz="1000" dirty="0"/>
              <a:t>&gt;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12687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89EED-5820-5048-355A-E620911CF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3326DB-B585-4481-E46B-767B6ABA24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MTL</a:t>
            </a:r>
            <a:r>
              <a:rPr lang="ko-KR" altLang="en-US" dirty="0"/>
              <a:t> 연구 동향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Multi-Task Learning</a:t>
            </a:r>
            <a:r>
              <a:rPr lang="ko-KR" altLang="en-US" dirty="0"/>
              <a:t>에 최적화된 모형 개발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 err="1"/>
              <a:t>MulT</a:t>
            </a:r>
            <a:r>
              <a:rPr lang="en-US" altLang="ko-KR" dirty="0"/>
              <a:t>, M3ViT, IPT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기존 </a:t>
            </a:r>
            <a:r>
              <a:rPr lang="en-US" altLang="ko-KR" dirty="0"/>
              <a:t>Single-Task Learning</a:t>
            </a:r>
            <a:r>
              <a:rPr lang="ko-KR" altLang="en-US" dirty="0"/>
              <a:t> 모형의 </a:t>
            </a:r>
            <a:r>
              <a:rPr lang="en-US" altLang="ko-KR" dirty="0"/>
              <a:t>MTL</a:t>
            </a:r>
            <a:r>
              <a:rPr lang="ko-KR" altLang="en-US" dirty="0"/>
              <a:t>로의 확장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Swin MTL</a:t>
            </a:r>
          </a:p>
        </p:txBody>
      </p:sp>
    </p:spTree>
    <p:extLst>
      <p:ext uri="{BB962C8B-B14F-4D97-AF65-F5344CB8AC3E}">
        <p14:creationId xmlns:p14="http://schemas.microsoft.com/office/powerpoint/2010/main" val="1363615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3C8C35-87A3-A19B-641E-CB89C0C35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E0977A-43B6-7634-039B-453E45D280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연구 목적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PVTv2 (Pyramid Vision Transformer v2)</a:t>
            </a:r>
            <a:r>
              <a:rPr lang="ko-KR" altLang="en-US" dirty="0"/>
              <a:t>를 백본 네트워크로 활용한 </a:t>
            </a:r>
            <a:r>
              <a:rPr lang="en-US" altLang="ko-KR" dirty="0"/>
              <a:t>MTL </a:t>
            </a:r>
            <a:r>
              <a:rPr lang="ko-KR" altLang="en-US" dirty="0"/>
              <a:t>모형 개발 </a:t>
            </a:r>
            <a:r>
              <a:rPr lang="en-US" altLang="ko-KR" dirty="0"/>
              <a:t>PVTv2</a:t>
            </a:r>
            <a:r>
              <a:rPr lang="ko-KR" altLang="en-US" dirty="0"/>
              <a:t> 프레임워크 확장 및 성능 개선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자율주행 환경에서 요구되는 이미지 분류</a:t>
            </a:r>
            <a:r>
              <a:rPr lang="en-US" altLang="ko-KR" dirty="0"/>
              <a:t>, </a:t>
            </a:r>
            <a:r>
              <a:rPr lang="ko-KR" altLang="en-US" dirty="0"/>
              <a:t>객체 탐지</a:t>
            </a:r>
            <a:r>
              <a:rPr lang="en-US" altLang="ko-KR" dirty="0"/>
              <a:t>, </a:t>
            </a:r>
            <a:r>
              <a:rPr lang="ko-KR" altLang="en-US" dirty="0"/>
              <a:t>의미론적 분할 작업을 하나의 모델로 처리</a:t>
            </a:r>
          </a:p>
          <a:p>
            <a:pPr lvl="1"/>
            <a:endParaRPr lang="ko-KR" altLang="en-US" dirty="0"/>
          </a:p>
          <a:p>
            <a:pPr lvl="1"/>
            <a:r>
              <a:rPr lang="en-US" altLang="ko-KR" dirty="0"/>
              <a:t>STL</a:t>
            </a:r>
            <a:r>
              <a:rPr lang="ko-KR" altLang="en-US" dirty="0"/>
              <a:t> 모형을 </a:t>
            </a:r>
            <a:r>
              <a:rPr lang="en-US" altLang="ko-KR" dirty="0"/>
              <a:t>MTL</a:t>
            </a:r>
            <a:r>
              <a:rPr lang="ko-KR" altLang="en-US" dirty="0"/>
              <a:t>모형으로 확장한 모형과의 비교를 통한 백본 네트워크 교체의 유효성 확인</a:t>
            </a:r>
            <a:endParaRPr lang="en-US" altLang="ko-KR" dirty="0"/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경량화</a:t>
            </a:r>
            <a:r>
              <a:rPr lang="en-US" altLang="ko-KR" dirty="0"/>
              <a:t>, </a:t>
            </a:r>
            <a:r>
              <a:rPr lang="ko-KR" altLang="en-US" dirty="0"/>
              <a:t>확장성</a:t>
            </a:r>
            <a:r>
              <a:rPr lang="en-US" altLang="ko-KR" dirty="0"/>
              <a:t>, </a:t>
            </a:r>
            <a:r>
              <a:rPr lang="ko-KR" altLang="en-US" dirty="0"/>
              <a:t>정확도를 파악한 문제 해결 적용 가능성 확인</a:t>
            </a:r>
          </a:p>
        </p:txBody>
      </p:sp>
    </p:spTree>
    <p:extLst>
      <p:ext uri="{BB962C8B-B14F-4D97-AF65-F5344CB8AC3E}">
        <p14:creationId xmlns:p14="http://schemas.microsoft.com/office/powerpoint/2010/main" val="4194735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63E7D4-7193-C94C-E307-7C697B13F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DF5368-2F0C-7A87-4AD1-E302CBA242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팀원 소개 및 협업 내용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김수영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en-US" altLang="ko-KR" dirty="0"/>
              <a:t>PVTv2 </a:t>
            </a:r>
            <a:r>
              <a:rPr lang="ko-KR" altLang="en-US" dirty="0"/>
              <a:t>백본 네트워크 구현</a:t>
            </a:r>
            <a:endParaRPr lang="en-US" altLang="ko-KR" dirty="0"/>
          </a:p>
          <a:p>
            <a:pPr lvl="2"/>
            <a:r>
              <a:rPr lang="en-US" altLang="ko-KR" dirty="0" err="1"/>
              <a:t>LibMTL</a:t>
            </a:r>
            <a:r>
              <a:rPr lang="en-US" altLang="ko-KR" dirty="0"/>
              <a:t> </a:t>
            </a:r>
            <a:r>
              <a:rPr lang="ko-KR" altLang="en-US" dirty="0"/>
              <a:t>오픈소스를 활용한 </a:t>
            </a:r>
            <a:r>
              <a:rPr lang="en-US" altLang="ko-KR" dirty="0"/>
              <a:t>MTL</a:t>
            </a:r>
            <a:r>
              <a:rPr lang="ko-KR" altLang="en-US" dirty="0"/>
              <a:t> 학습 및 실험</a:t>
            </a:r>
            <a:endParaRPr lang="en-US" altLang="ko-KR" dirty="0"/>
          </a:p>
          <a:p>
            <a:pPr lvl="2"/>
            <a:r>
              <a:rPr lang="ko-KR" altLang="en-US" dirty="0"/>
              <a:t>보고서 </a:t>
            </a:r>
            <a:r>
              <a:rPr lang="en-US" altLang="ko-KR" dirty="0"/>
              <a:t>/ </a:t>
            </a:r>
            <a:r>
              <a:rPr lang="ko-KR" altLang="en-US" dirty="0"/>
              <a:t>발표자료 제작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ko-KR" altLang="en-US" dirty="0"/>
              <a:t>송재현</a:t>
            </a:r>
            <a:endParaRPr lang="en-US" altLang="ko-KR" dirty="0"/>
          </a:p>
          <a:p>
            <a:pPr lvl="2"/>
            <a:endParaRPr lang="en-US" altLang="ko-KR" dirty="0"/>
          </a:p>
          <a:p>
            <a:pPr lvl="2"/>
            <a:r>
              <a:rPr lang="ko-KR" altLang="en-US" dirty="0"/>
              <a:t>성능 평가 지표 탐색 및 구현</a:t>
            </a:r>
            <a:endParaRPr lang="en-US" altLang="ko-KR" dirty="0"/>
          </a:p>
          <a:p>
            <a:pPr lvl="2"/>
            <a:r>
              <a:rPr lang="ko-KR" altLang="en-US" dirty="0"/>
              <a:t>시각화 구현</a:t>
            </a:r>
            <a:endParaRPr lang="en-US" altLang="ko-KR" dirty="0"/>
          </a:p>
          <a:p>
            <a:pPr lvl="2"/>
            <a:r>
              <a:rPr lang="ko-KR" altLang="en-US" dirty="0"/>
              <a:t>보고서 </a:t>
            </a:r>
            <a:r>
              <a:rPr lang="en-US" altLang="ko-KR" dirty="0"/>
              <a:t>/ </a:t>
            </a:r>
            <a:r>
              <a:rPr lang="ko-KR" altLang="en-US" dirty="0"/>
              <a:t>발표자료 제작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GitHub, Zoom, </a:t>
            </a:r>
            <a:r>
              <a:rPr lang="ko-KR" altLang="en-US" dirty="0"/>
              <a:t>모바일 메신저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대면 미팅을 활용한 협업 활동 진행</a:t>
            </a:r>
            <a:endParaRPr lang="en-US" altLang="ko-K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C0D6C2-CE5C-DBC0-BE35-DA579D33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340" y="1543861"/>
            <a:ext cx="2658181" cy="199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A8739A9-A06A-A755-F2F7-B69AAEFFF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1340" y="3797847"/>
            <a:ext cx="2658181" cy="1993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5574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0A0EAE-B2E8-612B-EEB2-ADEC5DCA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분석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1C4051-6DE4-EB39-AA6B-8D9743C750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이해관계자 설문조사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목적</a:t>
            </a:r>
            <a:r>
              <a:rPr lang="en-US" altLang="ko-KR" dirty="0"/>
              <a:t>: MTL</a:t>
            </a:r>
            <a:r>
              <a:rPr lang="ko-KR" altLang="en-US" dirty="0"/>
              <a:t>에 대한 대중 인식 파악 및 연구 목적의 타당성 확인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설문 대상</a:t>
            </a:r>
            <a:r>
              <a:rPr lang="en-US" altLang="ko-KR" dirty="0"/>
              <a:t>: </a:t>
            </a:r>
            <a:r>
              <a:rPr lang="ko-KR" altLang="en-US" dirty="0"/>
              <a:t>조원 지인</a:t>
            </a:r>
            <a:r>
              <a:rPr lang="en-US" altLang="ko-KR" dirty="0"/>
              <a:t>, </a:t>
            </a:r>
            <a:r>
              <a:rPr lang="ko-KR" altLang="en-US" dirty="0"/>
              <a:t>교내 커뮤니티 등</a:t>
            </a:r>
          </a:p>
          <a:p>
            <a:pPr lvl="1"/>
            <a:endParaRPr lang="ko-KR" altLang="en-US" dirty="0"/>
          </a:p>
          <a:p>
            <a:pPr lvl="1"/>
            <a:r>
              <a:rPr lang="ko-KR" altLang="en-US" dirty="0"/>
              <a:t>설문 방식</a:t>
            </a:r>
            <a:r>
              <a:rPr lang="en-US" altLang="ko-KR" dirty="0"/>
              <a:t>: Google Form (</a:t>
            </a:r>
            <a:r>
              <a:rPr lang="ko-KR" altLang="en-US" dirty="0"/>
              <a:t>총 </a:t>
            </a:r>
            <a:r>
              <a:rPr lang="en-US" altLang="ko-KR" dirty="0"/>
              <a:t>25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</p:txBody>
      </p:sp>
      <p:pic>
        <p:nvPicPr>
          <p:cNvPr id="2050" name="Picture 2" descr="양식 응답 차트. 질문 제목: 소속 (주전공 기준). 응답 수: 응답 25개.">
            <a:extLst>
              <a:ext uri="{FF2B5EF4-FFF2-40B4-BE49-F238E27FC236}">
                <a16:creationId xmlns:a16="http://schemas.microsoft.com/office/drawing/2014/main" id="{028E91F5-FCC4-4426-D7AC-06EA4FF80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835" y="3996160"/>
            <a:ext cx="4068980" cy="171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양식 응답 차트. 질문 제목: 학년. 응답 수: 응답 25개.">
            <a:extLst>
              <a:ext uri="{FF2B5EF4-FFF2-40B4-BE49-F238E27FC236}">
                <a16:creationId xmlns:a16="http://schemas.microsoft.com/office/drawing/2014/main" id="{AC4A3D2E-3ECD-9E20-6E7A-F8E83F138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6585" y="3996160"/>
            <a:ext cx="4068980" cy="171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135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사용자 지정 3">
      <a:majorFont>
        <a:latin typeface="나눔바른고딕OTF"/>
        <a:ea typeface="나눔바른고딕OTF"/>
        <a:cs typeface=""/>
      </a:majorFont>
      <a:minorFont>
        <a:latin typeface="나눔바른고딕OTF"/>
        <a:ea typeface="나눔바른고딕OTF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D873A117FAA27448FB880AD3CBDA597" ma:contentTypeVersion="3" ma:contentTypeDescription="새 문서를 만듭니다." ma:contentTypeScope="" ma:versionID="538d27ed0c64cfe117362421f09006ff">
  <xsd:schema xmlns:xsd="http://www.w3.org/2001/XMLSchema" xmlns:xs="http://www.w3.org/2001/XMLSchema" xmlns:p="http://schemas.microsoft.com/office/2006/metadata/properties" xmlns:ns2="79d56c9c-fefd-428b-b85b-3983670f74b4" targetNamespace="http://schemas.microsoft.com/office/2006/metadata/properties" ma:root="true" ma:fieldsID="e0813796597d98bfb989a56f24602be3" ns2:_="">
    <xsd:import namespace="79d56c9c-fefd-428b-b85b-3983670f7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d56c9c-fefd-428b-b85b-3983670f7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CF52C1F-735D-4614-B5E9-00D151FC7697}">
  <ds:schemaRefs>
    <ds:schemaRef ds:uri="79d56c9c-fefd-428b-b85b-3983670f74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EF3564C-2C33-4532-B679-B22BEF2D77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C9552FC-D935-4B74-A800-54F4CFA5C4D8}">
  <ds:schemaRefs>
    <ds:schemaRef ds:uri="79d56c9c-fefd-428b-b85b-3983670f74b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14a54c8a-2b3f-4f0b-928a-376f2f2beb46}" enabled="1" method="Privileged" siteId="{5afa09fd-c4be-434d-830d-f4765c44903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2800</Words>
  <Application>Microsoft Office PowerPoint</Application>
  <PresentationFormat>와이드스크린</PresentationFormat>
  <Paragraphs>526</Paragraphs>
  <Slides>29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나눔스퀘어 Bold</vt:lpstr>
      <vt:lpstr>Wingdings</vt:lpstr>
      <vt:lpstr>나눔스퀘어 ExtraBold</vt:lpstr>
      <vt:lpstr>Arial</vt:lpstr>
      <vt:lpstr>맑은 고딕</vt:lpstr>
      <vt:lpstr>나눔바른고딕OTF</vt:lpstr>
      <vt:lpstr>Office 테마</vt:lpstr>
      <vt:lpstr>PowerPoint 프레젠테이션</vt:lpstr>
      <vt:lpstr>  목차</vt:lpstr>
      <vt:lpstr>프로젝트 개요</vt:lpstr>
      <vt:lpstr>프로젝트 개요</vt:lpstr>
      <vt:lpstr>프로젝트 개요</vt:lpstr>
      <vt:lpstr>프로젝트 개요</vt:lpstr>
      <vt:lpstr>프로젝트 개요</vt:lpstr>
      <vt:lpstr>프로젝트 개요</vt:lpstr>
      <vt:lpstr>사용자 분석</vt:lpstr>
      <vt:lpstr>사용자 분석</vt:lpstr>
      <vt:lpstr>사용자 분석</vt:lpstr>
      <vt:lpstr>사용자 분석</vt:lpstr>
      <vt:lpstr>핵심 아이디어</vt:lpstr>
      <vt:lpstr>핵심 아이디어</vt:lpstr>
      <vt:lpstr>핵심 아이디어</vt:lpstr>
      <vt:lpstr>데모</vt:lpstr>
      <vt:lpstr>데모</vt:lpstr>
      <vt:lpstr>테스트</vt:lpstr>
      <vt:lpstr>테스트</vt:lpstr>
      <vt:lpstr>실험 결과</vt:lpstr>
      <vt:lpstr>실험 결과</vt:lpstr>
      <vt:lpstr>실험 결과</vt:lpstr>
      <vt:lpstr>실험 결과</vt:lpstr>
      <vt:lpstr>실험 결과</vt:lpstr>
      <vt:lpstr>실험 결과</vt:lpstr>
      <vt:lpstr>실험 결과</vt:lpstr>
      <vt:lpstr>차후  실험 계획 및 기대 효과</vt:lpstr>
      <vt:lpstr>차후  실험 계획 및 기대 효과</vt:lpstr>
      <vt:lpstr>참고 문헌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노새미님(Sammy)/역량혁신팀</dc:creator>
  <cp:lastModifiedBy>재현 송</cp:lastModifiedBy>
  <cp:revision>47</cp:revision>
  <dcterms:created xsi:type="dcterms:W3CDTF">2025-04-01T02:08:58Z</dcterms:created>
  <dcterms:modified xsi:type="dcterms:W3CDTF">2025-05-31T06:05:26Z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0x0101003D873A117FAA27448FB880AD3CBDA597</vt:lpwstr>
  </property>
</Properties>
</file>

<file path=docProps/thumbnail.jpeg>
</file>